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81" r:id="rId2"/>
    <p:sldId id="257" r:id="rId3"/>
    <p:sldId id="258" r:id="rId4"/>
    <p:sldId id="259" r:id="rId5"/>
    <p:sldId id="261" r:id="rId6"/>
    <p:sldId id="262" r:id="rId7"/>
    <p:sldId id="279" r:id="rId8"/>
    <p:sldId id="263" r:id="rId9"/>
    <p:sldId id="264" r:id="rId10"/>
    <p:sldId id="270" r:id="rId11"/>
    <p:sldId id="273" r:id="rId12"/>
    <p:sldId id="272" r:id="rId13"/>
    <p:sldId id="275" r:id="rId14"/>
    <p:sldId id="276" r:id="rId15"/>
    <p:sldId id="277" r:id="rId16"/>
    <p:sldId id="280" r:id="rId17"/>
    <p:sldId id="27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/>
  </p:normalViewPr>
  <p:slideViewPr>
    <p:cSldViewPr snapToGrid="0">
      <p:cViewPr varScale="1">
        <p:scale>
          <a:sx n="56" d="100"/>
          <a:sy n="56" d="100"/>
        </p:scale>
        <p:origin x="420" y="42"/>
      </p:cViewPr>
      <p:guideLst/>
    </p:cSldViewPr>
  </p:slideViewPr>
  <p:outlineViewPr>
    <p:cViewPr>
      <p:scale>
        <a:sx n="33" d="100"/>
        <a:sy n="33" d="100"/>
      </p:scale>
      <p:origin x="0" y="-618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01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441003207932341"/>
          <c:y val="7.9687495097964134E-2"/>
          <c:w val="0.40388009832104321"/>
          <c:h val="0.894531256487988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CD5-426F-B3CD-7102840A50D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CD5-426F-B3CD-7102840A50D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CD5-426F-B3CD-7102840A50D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CD5-426F-B3CD-7102840A50D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CD5-426F-B3CD-7102840A50D7}"/>
              </c:ext>
            </c:extLst>
          </c:dPt>
          <c:cat>
            <c:strRef>
              <c:f>Sheet1!$A$2:$A$6</c:f>
              <c:strCache>
                <c:ptCount val="5"/>
                <c:pt idx="0">
                  <c:v>interest income</c:v>
                </c:pt>
                <c:pt idx="1">
                  <c:v>Algoma Anglican donations</c:v>
                </c:pt>
                <c:pt idx="2">
                  <c:v>Provincial/Moosonee</c:v>
                </c:pt>
                <c:pt idx="3">
                  <c:v>Wm McMurray</c:v>
                </c:pt>
                <c:pt idx="4">
                  <c:v>Apportionment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48032</c:v>
                </c:pt>
                <c:pt idx="1">
                  <c:v>4496</c:v>
                </c:pt>
                <c:pt idx="2">
                  <c:v>16000</c:v>
                </c:pt>
                <c:pt idx="3">
                  <c:v>1576</c:v>
                </c:pt>
                <c:pt idx="4">
                  <c:v>900621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CC-4B42-ADE7-67B4ED5C61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7517810273715775"/>
          <c:y val="0.14540273465780421"/>
          <c:w val="0.4110652835062284"/>
          <c:h val="0.7366867164931891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162896601933448E-2"/>
          <c:y val="0.13799364701156289"/>
          <c:w val="0.80216944647355015"/>
          <c:h val="0.53839232898018952"/>
        </c:manualLayout>
      </c:layout>
      <c:lineChart>
        <c:grouping val="standar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offerings</c:v>
                </c:pt>
              </c:strCache>
            </c:strRef>
          </c:tx>
          <c:spPr>
            <a:ln w="762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Sheet1!$B$1:$G$1</c:f>
              <c:strCache>
                <c:ptCount val="6"/>
                <c:pt idx="0">
                  <c:v>2009</c:v>
                </c:pt>
                <c:pt idx="1">
                  <c:v>2011</c:v>
                </c:pt>
                <c:pt idx="2">
                  <c:v>2013</c:v>
                </c:pt>
                <c:pt idx="3">
                  <c:v>2015</c:v>
                </c:pt>
                <c:pt idx="4">
                  <c:v>2017</c:v>
                </c:pt>
                <c:pt idx="5">
                  <c:v>2019</c:v>
                </c:pt>
              </c:strCache>
            </c:strRef>
          </c:cat>
          <c:val>
            <c:numRef>
              <c:f>Sheet1!$B$3:$G$3</c:f>
              <c:numCache>
                <c:formatCode>_(* #,##0_);_(* \(#,##0\);_(* "-"_);_(@_)</c:formatCode>
                <c:ptCount val="6"/>
                <c:pt idx="0" formatCode="#,##0">
                  <c:v>4810731</c:v>
                </c:pt>
                <c:pt idx="1">
                  <c:v>4712227</c:v>
                </c:pt>
                <c:pt idx="2">
                  <c:v>4692470</c:v>
                </c:pt>
                <c:pt idx="3">
                  <c:v>4614874</c:v>
                </c:pt>
                <c:pt idx="4">
                  <c:v>4366865</c:v>
                </c:pt>
                <c:pt idx="5">
                  <c:v>4045452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F02-4087-85C6-EA6907187D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8084992"/>
        <c:axId val="228085712"/>
      </c:lineChart>
      <c:lineChart>
        <c:grouping val="standard"/>
        <c:varyColors val="0"/>
        <c:ser>
          <c:idx val="1"/>
          <c:order val="1"/>
          <c:tx>
            <c:strRef>
              <c:f>Sheet1!$A$2</c:f>
              <c:strCache>
                <c:ptCount val="1"/>
                <c:pt idx="0">
                  <c:v>attendance</c:v>
                </c:pt>
              </c:strCache>
            </c:strRef>
          </c:tx>
          <c:spPr>
            <a:ln w="76200" cap="rnd">
              <a:solidFill>
                <a:schemeClr val="accent2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Sheet1!$B$1:$G$1</c:f>
              <c:strCache>
                <c:ptCount val="6"/>
                <c:pt idx="0">
                  <c:v>2009</c:v>
                </c:pt>
                <c:pt idx="1">
                  <c:v>2011</c:v>
                </c:pt>
                <c:pt idx="2">
                  <c:v>2013</c:v>
                </c:pt>
                <c:pt idx="3">
                  <c:v>2015</c:v>
                </c:pt>
                <c:pt idx="4">
                  <c:v>2017</c:v>
                </c:pt>
                <c:pt idx="5">
                  <c:v>2019</c:v>
                </c:pt>
              </c:strCache>
            </c:strRef>
          </c:cat>
          <c:val>
            <c:numRef>
              <c:f>Sheet1!$B$2:$G$2</c:f>
              <c:numCache>
                <c:formatCode>_(* #,##0_);_(* \(#,##0\);_(* "-"_);_(@_)</c:formatCode>
                <c:ptCount val="6"/>
                <c:pt idx="0" formatCode="#,##0">
                  <c:v>3788.4</c:v>
                </c:pt>
                <c:pt idx="1">
                  <c:v>3453</c:v>
                </c:pt>
                <c:pt idx="2">
                  <c:v>3274</c:v>
                </c:pt>
                <c:pt idx="3">
                  <c:v>2932</c:v>
                </c:pt>
                <c:pt idx="4">
                  <c:v>2724</c:v>
                </c:pt>
                <c:pt idx="5">
                  <c:v>2370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F02-4087-85C6-EA6907187D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8963224"/>
        <c:axId val="508958544"/>
      </c:lineChart>
      <c:catAx>
        <c:axId val="228084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8085712"/>
        <c:crosses val="autoZero"/>
        <c:auto val="1"/>
        <c:lblAlgn val="ctr"/>
        <c:lblOffset val="100"/>
        <c:noMultiLvlLbl val="0"/>
      </c:catAx>
      <c:valAx>
        <c:axId val="228085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8084992"/>
        <c:crosses val="autoZero"/>
        <c:crossBetween val="between"/>
        <c:majorUnit val="400000"/>
      </c:valAx>
      <c:valAx>
        <c:axId val="508958544"/>
        <c:scaling>
          <c:orientation val="minMax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8963224"/>
        <c:crosses val="max"/>
        <c:crossBetween val="between"/>
        <c:majorUnit val="1000"/>
      </c:valAx>
      <c:catAx>
        <c:axId val="5089632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0895854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31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BAC986-68EE-4385-A4E1-F2A74407603E}" type="datetimeFigureOut">
              <a:rPr lang="en-CA" smtClean="0"/>
              <a:t>10-Apr-2025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D0FCF-0E17-4F28-83A5-81E7CA63A1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11521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presentation introduces the campaign and explains how to donate and what the outcome will be of a successful campaign.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0D0FCF-0E17-4F28-83A5-81E7CA63A1DC}" type="slidenum">
              <a:rPr lang="en-CA" smtClean="0"/>
              <a:t>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37060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Endowment</a:t>
            </a:r>
            <a:r>
              <a:rPr lang="en-CA" baseline="0" dirty="0"/>
              <a:t> Income 		48,032, of which 4,340 is from the Episcopal Endowment Fund</a:t>
            </a:r>
          </a:p>
          <a:p>
            <a:r>
              <a:rPr lang="en-CA" baseline="0" dirty="0"/>
              <a:t>Algoma Anglican donations		   4,496</a:t>
            </a:r>
          </a:p>
          <a:p>
            <a:r>
              <a:rPr lang="en-CA" baseline="0" dirty="0"/>
              <a:t>Provincial/Moosonee Administrative Support 16,000</a:t>
            </a:r>
          </a:p>
          <a:p>
            <a:r>
              <a:rPr lang="en-CA" baseline="0" dirty="0"/>
              <a:t>Wm McMurray Corp Interest		   1,576</a:t>
            </a:r>
          </a:p>
          <a:p>
            <a:r>
              <a:rPr lang="en-CA" baseline="0" dirty="0"/>
              <a:t>Apportionment		900,621</a:t>
            </a:r>
          </a:p>
          <a:p>
            <a:r>
              <a:rPr lang="en-CA" dirty="0"/>
              <a:t>Source: 2023 Convening Circular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0D0FCF-0E17-4F28-83A5-81E7CA63A1DC}" type="slidenum">
              <a:rPr lang="en-CA" smtClean="0"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82284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0D0FCF-0E17-4F28-83A5-81E7CA63A1DC}" type="slidenum">
              <a:rPr lang="en-CA" smtClean="0"/>
              <a:t>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46754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0D0FCF-0E17-4F28-83A5-81E7CA63A1DC}" type="slidenum">
              <a:rPr lang="en-CA" smtClean="0"/>
              <a:t>9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787976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0D0FCF-0E17-4F28-83A5-81E7CA63A1DC}" type="slidenum">
              <a:rPr lang="en-CA" smtClean="0"/>
              <a:t>10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044797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0D0FCF-0E17-4F28-83A5-81E7CA63A1DC}" type="slidenum">
              <a:rPr lang="en-CA" smtClean="0"/>
              <a:t>13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459026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Anglicans in Algoma will always have a Bishop. The question is, where will the Bishop reside? The success of this campaign will ensure that the Bishop resides within the present boundaries of the Diocese.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0D0FCF-0E17-4F28-83A5-81E7CA63A1DC}" type="slidenum">
              <a:rPr lang="en-CA" smtClean="0"/>
              <a:t>15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29850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799" y="4714860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 baseline="0">
                <a:solidFill>
                  <a:schemeClr val="tx1"/>
                </a:soli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5D3C-74FB-47BB-B597-CBC7629388B3}" type="datetimeFigureOut">
              <a:rPr lang="en-CA" smtClean="0"/>
              <a:t>10-Apr-2025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4857-9A9B-453D-A25A-64FFBB5186F2}" type="slidenum">
              <a:rPr lang="en-CA" smtClean="0"/>
              <a:t>‹#›</a:t>
            </a:fld>
            <a:endParaRPr lang="en-CA" dirty="0"/>
          </a:p>
        </p:txBody>
      </p:sp>
      <p:pic>
        <p:nvPicPr>
          <p:cNvPr id="5" name="Picture 4" descr="A blue and black logo&#10;&#10;AI-generated content may be incorrect.">
            <a:extLst>
              <a:ext uri="{FF2B5EF4-FFF2-40B4-BE49-F238E27FC236}">
                <a16:creationId xmlns:a16="http://schemas.microsoft.com/office/drawing/2014/main" id="{467FCCFA-0710-9082-B2EE-01CB89E408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96" b="24397"/>
          <a:stretch/>
        </p:blipFill>
        <p:spPr>
          <a:xfrm>
            <a:off x="0" y="0"/>
            <a:ext cx="7830712" cy="4448400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1151529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5D3C-74FB-47BB-B597-CBC7629388B3}" type="datetimeFigureOut">
              <a:rPr lang="en-CA" smtClean="0"/>
              <a:t>10-Apr-2025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4857-9A9B-453D-A25A-64FFBB5186F2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22574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5D3C-74FB-47BB-B597-CBC7629388B3}" type="datetimeFigureOut">
              <a:rPr lang="en-CA" smtClean="0"/>
              <a:t>10-Apr-2025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4857-9A9B-453D-A25A-64FFBB5186F2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241694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5D3C-74FB-47BB-B597-CBC7629388B3}" type="datetimeFigureOut">
              <a:rPr lang="en-CA" smtClean="0"/>
              <a:t>10-Apr-2025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4857-9A9B-453D-A25A-64FFBB5186F2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3352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5D3C-74FB-47BB-B597-CBC7629388B3}" type="datetimeFigureOut">
              <a:rPr lang="en-CA" smtClean="0"/>
              <a:t>10-Apr-2025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4857-9A9B-453D-A25A-64FFBB5186F2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979007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5D3C-74FB-47BB-B597-CBC7629388B3}" type="datetimeFigureOut">
              <a:rPr lang="en-CA" smtClean="0"/>
              <a:t>10-Apr-2025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4857-9A9B-453D-A25A-64FFBB5186F2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272687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5D3C-74FB-47BB-B597-CBC7629388B3}" type="datetimeFigureOut">
              <a:rPr lang="en-CA" smtClean="0"/>
              <a:t>10-Apr-2025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4857-9A9B-453D-A25A-64FFBB5186F2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75387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5D3C-74FB-47BB-B597-CBC7629388B3}" type="datetimeFigureOut">
              <a:rPr lang="en-CA" smtClean="0"/>
              <a:t>10-Apr-2025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4857-9A9B-453D-A25A-64FFBB5186F2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522753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5D3C-74FB-47BB-B597-CBC7629388B3}" type="datetimeFigureOut">
              <a:rPr lang="en-CA" smtClean="0"/>
              <a:t>10-Apr-2025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4857-9A9B-453D-A25A-64FFBB5186F2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10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1200"/>
              </a:spcAft>
              <a:defRPr sz="3600" baseline="0">
                <a:solidFill>
                  <a:schemeClr val="tx1"/>
                </a:solidFill>
              </a:defRPr>
            </a:lvl1pPr>
            <a:lvl2pPr>
              <a:spcAft>
                <a:spcPts val="600"/>
              </a:spcAft>
              <a:defRPr sz="3200" baseline="0">
                <a:solidFill>
                  <a:schemeClr val="tx1"/>
                </a:solidFill>
              </a:defRPr>
            </a:lvl2pPr>
            <a:lvl3pPr>
              <a:spcAft>
                <a:spcPts val="600"/>
              </a:spcAft>
              <a:defRPr sz="2800" baseline="0">
                <a:solidFill>
                  <a:schemeClr val="tx1"/>
                </a:solidFill>
              </a:defRPr>
            </a:lvl3pPr>
            <a:lvl4pPr>
              <a:defRPr baseline="0">
                <a:solidFill>
                  <a:schemeClr val="tx1"/>
                </a:solidFill>
              </a:defRPr>
            </a:lvl4pPr>
            <a:lvl5pPr>
              <a:defRPr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E4995D3C-74FB-47BB-B597-CBC7629388B3}" type="datetimeFigureOut">
              <a:rPr lang="en-CA" smtClean="0"/>
              <a:pPr/>
              <a:t>10-Apr-2025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6CC74857-9A9B-453D-A25A-64FFBB5186F2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21349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solidFill>
                  <a:schemeClr val="tx1"/>
                </a:soli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5D3C-74FB-47BB-B597-CBC7629388B3}" type="datetimeFigureOut">
              <a:rPr lang="en-CA" smtClean="0"/>
              <a:t>10-Apr-2025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4857-9A9B-453D-A25A-64FFBB5186F2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51762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5D3C-74FB-47BB-B597-CBC7629388B3}" type="datetimeFigureOut">
              <a:rPr lang="en-CA" smtClean="0"/>
              <a:t>10-Apr-2025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4857-9A9B-453D-A25A-64FFBB5186F2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50843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5D3C-74FB-47BB-B597-CBC7629388B3}" type="datetimeFigureOut">
              <a:rPr lang="en-CA" smtClean="0"/>
              <a:t>10-Apr-2025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4857-9A9B-453D-A25A-64FFBB5186F2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86618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5D3C-74FB-47BB-B597-CBC7629388B3}" type="datetimeFigureOut">
              <a:rPr lang="en-CA" smtClean="0"/>
              <a:t>10-Apr-2025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4857-9A9B-453D-A25A-64FFBB5186F2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0938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5D3C-74FB-47BB-B597-CBC7629388B3}" type="datetimeFigureOut">
              <a:rPr lang="en-CA" smtClean="0"/>
              <a:t>10-Apr-2025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4857-9A9B-453D-A25A-64FFBB5186F2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42832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5D3C-74FB-47BB-B597-CBC7629388B3}" type="datetimeFigureOut">
              <a:rPr lang="en-CA" smtClean="0"/>
              <a:t>10-Apr-2025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4857-9A9B-453D-A25A-64FFBB5186F2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67562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95D3C-74FB-47BB-B597-CBC7629388B3}" type="datetimeFigureOut">
              <a:rPr lang="en-CA" smtClean="0"/>
              <a:t>10-Apr-2025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4857-9A9B-453D-A25A-64FFBB5186F2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70717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E4995D3C-74FB-47BB-B597-CBC7629388B3}" type="datetimeFigureOut">
              <a:rPr lang="en-CA" smtClean="0"/>
              <a:t>10-Apr-2025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CC74857-9A9B-453D-A25A-64FFBB5186F2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023945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oceseofalgoma.com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F4EB1-8212-07A1-79D0-35970652F5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z="9600" dirty="0"/>
              <a:t>An Introduction</a:t>
            </a: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5F9E61-0D94-CFE8-ACF9-3564C17A83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br>
              <a:rPr lang="en-CA" dirty="0"/>
            </a:br>
            <a:r>
              <a:rPr lang="en-CA" dirty="0"/>
              <a:t>April 10, 2025</a:t>
            </a:r>
          </a:p>
        </p:txBody>
      </p:sp>
    </p:spTree>
    <p:extLst>
      <p:ext uri="{BB962C8B-B14F-4D97-AF65-F5344CB8AC3E}">
        <p14:creationId xmlns:p14="http://schemas.microsoft.com/office/powerpoint/2010/main" val="402618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8AAAF-B9D0-92EE-8A36-0C38D027D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How Much to Contribute?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97081-404F-E33A-182C-C514535E44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825624"/>
            <a:ext cx="11072000" cy="5032375"/>
          </a:xfrm>
        </p:spPr>
        <p:txBody>
          <a:bodyPr>
            <a:normAutofit/>
          </a:bodyPr>
          <a:lstStyle/>
          <a:p>
            <a:r>
              <a:rPr lang="en-CA" sz="3900" dirty="0"/>
              <a:t>Any contribution gets us closer to our goal;</a:t>
            </a:r>
            <a:br>
              <a:rPr lang="en-CA" sz="3900" dirty="0"/>
            </a:br>
            <a:r>
              <a:rPr lang="en-CA" sz="3900" dirty="0"/>
              <a:t>a bucket of </a:t>
            </a:r>
            <a:r>
              <a:rPr lang="en-CA" sz="3900"/>
              <a:t>water may be </a:t>
            </a:r>
            <a:r>
              <a:rPr lang="en-CA" sz="3900" dirty="0"/>
              <a:t>filled one drop at a time.</a:t>
            </a:r>
          </a:p>
          <a:p>
            <a:r>
              <a:rPr lang="en-CA" sz="3900" dirty="0"/>
              <a:t>If you contribute $100, </a:t>
            </a:r>
            <a:br>
              <a:rPr lang="en-CA" sz="3900" dirty="0"/>
            </a:br>
            <a:r>
              <a:rPr lang="en-CA" sz="3900" dirty="0"/>
              <a:t>an annual income of $5 is generated.</a:t>
            </a:r>
          </a:p>
          <a:p>
            <a:r>
              <a:rPr lang="en-CA" sz="3900" dirty="0"/>
              <a:t>If you contribute $25 a month, </a:t>
            </a:r>
            <a:br>
              <a:rPr lang="en-CA" sz="3900" dirty="0"/>
            </a:br>
            <a:r>
              <a:rPr lang="en-CA" sz="3900" dirty="0"/>
              <a:t>an annual income of $15 is generated.</a:t>
            </a:r>
          </a:p>
        </p:txBody>
      </p:sp>
    </p:spTree>
    <p:extLst>
      <p:ext uri="{BB962C8B-B14F-4D97-AF65-F5344CB8AC3E}">
        <p14:creationId xmlns:p14="http://schemas.microsoft.com/office/powerpoint/2010/main" val="220259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F04C2-AFC5-A2BD-5C13-4AE571D2E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How Much to Contribute?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6ED45-3A0E-36C7-89CF-87743C3D2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Contribute what you feel God is calling you to give.</a:t>
            </a:r>
          </a:p>
          <a:p>
            <a:r>
              <a:rPr lang="en-CA" dirty="0"/>
              <a:t>If 1,000 people contributed $25 a month, </a:t>
            </a:r>
            <a:br>
              <a:rPr lang="en-CA" dirty="0"/>
            </a:br>
            <a:r>
              <a:rPr lang="en-CA" dirty="0"/>
              <a:t>an annual income of $15,000 is generated.</a:t>
            </a:r>
          </a:p>
          <a:p>
            <a:pPr lvl="1"/>
            <a:r>
              <a:rPr lang="en-CA" dirty="0"/>
              <a:t>Collectively, they would raise $300,000 annually, and </a:t>
            </a:r>
            <a:br>
              <a:rPr lang="en-CA" dirty="0"/>
            </a:br>
            <a:r>
              <a:rPr lang="en-CA" dirty="0"/>
              <a:t>our goal would be achieved</a:t>
            </a:r>
            <a:r>
              <a:rPr lang="en-CA" baseline="0" dirty="0"/>
              <a:t> </a:t>
            </a:r>
            <a:r>
              <a:rPr lang="en-CA" dirty="0"/>
              <a:t>in 10 years.</a:t>
            </a:r>
          </a:p>
        </p:txBody>
      </p:sp>
    </p:spTree>
    <p:extLst>
      <p:ext uri="{BB962C8B-B14F-4D97-AF65-F5344CB8AC3E}">
        <p14:creationId xmlns:p14="http://schemas.microsoft.com/office/powerpoint/2010/main" val="2491084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7483C-1A02-242A-1561-7465A0F7F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CA" dirty="0"/>
              <a:t>How to Contribute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B568A-8CB4-2320-DDF7-3E61C6BEA9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825624"/>
            <a:ext cx="10233800" cy="5032375"/>
          </a:xfrm>
        </p:spPr>
        <p:txBody>
          <a:bodyPr>
            <a:normAutofit/>
          </a:bodyPr>
          <a:lstStyle/>
          <a:p>
            <a:pPr lvl="0"/>
            <a:r>
              <a:rPr lang="en-CA" b="0" kern="1200" dirty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effectLst/>
              </a:rPr>
              <a:t>As an individual:</a:t>
            </a:r>
          </a:p>
          <a:p>
            <a:pPr lvl="1"/>
            <a:r>
              <a:rPr lang="en-CA" b="0" kern="1200" dirty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effectLst/>
              </a:rPr>
              <a:t>Through your parish</a:t>
            </a:r>
          </a:p>
          <a:p>
            <a:pPr lvl="1"/>
            <a:r>
              <a:rPr lang="en-CA" dirty="0"/>
              <a:t>Through the Electronic Offering Program (EOP)</a:t>
            </a:r>
          </a:p>
          <a:p>
            <a:pPr lvl="2"/>
            <a:r>
              <a:rPr lang="en-CA" dirty="0"/>
              <a:t>use a Donor Registration Form obtained from your parish or </a:t>
            </a:r>
            <a:br>
              <a:rPr lang="en-CA" dirty="0"/>
            </a:br>
            <a:r>
              <a:rPr lang="en-CA" dirty="0"/>
              <a:t>download one from </a:t>
            </a:r>
            <a:r>
              <a:rPr lang="en-CA" dirty="0">
                <a:hlinkClick r:id="rId2"/>
              </a:rPr>
              <a:t>www.dioceseofalgoma.com</a:t>
            </a:r>
            <a:endParaRPr lang="en-CA" dirty="0"/>
          </a:p>
          <a:p>
            <a:pPr lvl="1"/>
            <a:r>
              <a:rPr lang="en-CA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Through www.CanadaHelps.org, select ‘Anne Germond Legacy Fund’.</a:t>
            </a:r>
            <a:endParaRPr lang="en-CA" dirty="0">
              <a:effectLst/>
            </a:endParaRPr>
          </a:p>
          <a:p>
            <a:pPr lvl="2"/>
            <a:r>
              <a:rPr lang="en-CA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 be a one-time donation or set up as a monthly donation.</a:t>
            </a:r>
            <a:endParaRPr lang="en-CA" dirty="0">
              <a:effectLst/>
            </a:endParaRP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08644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13078-0373-F1C3-D5AF-730B1C883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How to Contribute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35DFB-DF86-C1EC-AF22-BEC053F08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CA" b="0" kern="1200" dirty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effectLst/>
              </a:rPr>
              <a:t>Mail</a:t>
            </a:r>
            <a:r>
              <a:rPr lang="en-CA" b="0" kern="1200" baseline="0" dirty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effectLst/>
              </a:rPr>
              <a:t> a cheque payable to the ‘Diocese of Algoma’ </a:t>
            </a:r>
            <a:br>
              <a:rPr lang="en-CA" b="0" kern="1200" baseline="0" dirty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effectLst/>
              </a:rPr>
            </a:br>
            <a:r>
              <a:rPr lang="en-CA" b="0" kern="1200" baseline="0" dirty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effectLst/>
              </a:rPr>
              <a:t>with a note ‘Anne Germond Legacy Fund’.</a:t>
            </a:r>
          </a:p>
          <a:p>
            <a:pPr marL="457200" lvl="1" indent="0">
              <a:buNone/>
            </a:pPr>
            <a:r>
              <a:rPr lang="en-CA" sz="3200" dirty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rPr>
              <a:t>		Diocese of Algoma</a:t>
            </a:r>
            <a:br>
              <a:rPr lang="en-CA" sz="3200" dirty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rPr>
            </a:br>
            <a:r>
              <a:rPr lang="en-CA" sz="3200" dirty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rPr>
              <a:t>		619 Wellington St. E.</a:t>
            </a:r>
            <a:br>
              <a:rPr lang="en-CA" sz="3200" dirty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rPr>
            </a:br>
            <a:r>
              <a:rPr lang="en-CA" sz="3200" dirty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rPr>
              <a:t>		SAULT STE MARE  ON  P6A 2M6</a:t>
            </a:r>
          </a:p>
          <a:p>
            <a:pPr lvl="1"/>
            <a:r>
              <a:rPr lang="en-CA" sz="3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information on making a planned gift to the Anne Germond Legacy Fund, contact the Diocese of Algoma.</a:t>
            </a:r>
            <a:endParaRPr lang="en-CA" sz="3200" dirty="0">
              <a:effectLst/>
            </a:endParaRPr>
          </a:p>
          <a:p>
            <a:pPr marL="457200" lvl="1" indent="0">
              <a:buNone/>
            </a:pPr>
            <a:endParaRPr lang="en-CA" sz="3200" b="0" kern="1200" baseline="0" dirty="0">
              <a:gradFill>
                <a:gsLst>
                  <a:gs pos="34000">
                    <a:schemeClr val="tx1">
                      <a:lumMod val="93000"/>
                    </a:schemeClr>
                  </a:gs>
                  <a:gs pos="0">
                    <a:schemeClr val="bg1">
                      <a:lumMod val="25000"/>
                      <a:lumOff val="75000"/>
                    </a:schemeClr>
                  </a:gs>
                  <a:gs pos="100000">
                    <a:schemeClr val="tx2">
                      <a:lumMod val="0"/>
                      <a:lumOff val="100000"/>
                    </a:schemeClr>
                  </a:gs>
                </a:gsLst>
                <a:lin ang="4800000" scaled="0"/>
              </a:gra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28839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8F683-A6AD-9846-FD9E-4F4CE0EB3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How to Contribute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6C528-87AB-AC51-63BB-F36167291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sz="36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Parishes and Deaneries </a:t>
            </a:r>
            <a:r>
              <a:rPr lang="en-CA" sz="36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 contribute or hold a fund-raiser.</a:t>
            </a:r>
            <a:endParaRPr lang="en-CA" sz="3600" dirty="0">
              <a:effectLst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CA" sz="36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5188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A32E0-4D68-2D66-8C06-244F9CA48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CA" sz="5400" kern="1200" baseline="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Our Vision 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AD974-4BC6-6965-9166-73AB598A0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825624"/>
            <a:ext cx="10233800" cy="4362525"/>
          </a:xfrm>
        </p:spPr>
        <p:txBody>
          <a:bodyPr>
            <a:noAutofit/>
          </a:bodyPr>
          <a:lstStyle/>
          <a:p>
            <a:r>
              <a:rPr lang="en-CA" sz="36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Anne Germond Legacy Fund is a bold investment in Algoma’s future. It ensures our diocese will always be led by a local Bishop—one with the time and resources to walk alongside congregations, visit deaneries, and strengthen the ties that bind our faith community.</a:t>
            </a:r>
          </a:p>
        </p:txBody>
      </p:sp>
    </p:spTree>
    <p:extLst>
      <p:ext uri="{BB962C8B-B14F-4D97-AF65-F5344CB8AC3E}">
        <p14:creationId xmlns:p14="http://schemas.microsoft.com/office/powerpoint/2010/main" val="22281007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BEAEC-283A-3038-D9DD-6EF401A92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Our 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1FF2F-5B4D-F993-0EB7-3C2E1094C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sz="36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fund isn’t just about sustaining leadership; it’s about empowering it. By providing essential administrative and executive support, the Bishop’s office will be equipped to guide parishes through change, foster innovation, and create new opportunities for collaboration.</a:t>
            </a:r>
          </a:p>
          <a:p>
            <a:r>
              <a:rPr lang="en-CA" sz="36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Over time, the Legacy Fund will also ease the financial burden on parishes, reducing reliance on apportionment and creating a more sustainable future for ministry in Algoma.</a:t>
            </a:r>
          </a:p>
          <a:p>
            <a:pPr lvl="0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093812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12F45-1BD8-DBC5-6CF8-C947DEB5A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Questions, Comments?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B5BA8-7AB8-CC01-2060-4AA0D3CB2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11744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0DBF4-E1A5-16F6-7396-3D8CE735C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Campaign 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5ED03-615D-FC09-DE7D-6ADF98CDF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To bring the Anne Germond Legacy Fund to about $4,000,000, so that it generates an interest income to support the office of the Bishop of Algoma.</a:t>
            </a:r>
          </a:p>
          <a:p>
            <a:pPr lvl="1"/>
            <a:r>
              <a:rPr lang="en-CA" dirty="0"/>
              <a:t>At 5%, $200,000 interest income would be generated annually.</a:t>
            </a:r>
          </a:p>
        </p:txBody>
      </p:sp>
    </p:spTree>
    <p:extLst>
      <p:ext uri="{BB962C8B-B14F-4D97-AF65-F5344CB8AC3E}">
        <p14:creationId xmlns:p14="http://schemas.microsoft.com/office/powerpoint/2010/main" val="2049193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830EE-7EE8-416E-C3B7-611A1D01A5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Background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8AF3EB-3D04-1DE6-BF3B-5694308EA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0247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0745B-B2F1-35F6-3A29-2C82CF050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Office of the Bishop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F5245-AA24-9F36-7091-10F4BF448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dirty="0"/>
              <a:t>The Bishop’s stipend,</a:t>
            </a:r>
            <a:r>
              <a:rPr lang="en-CA" baseline="0" dirty="0"/>
              <a:t> housing, travel &amp; benefits;</a:t>
            </a:r>
          </a:p>
          <a:p>
            <a:r>
              <a:rPr lang="en-CA" dirty="0"/>
              <a:t>administrative and/or executive support; and</a:t>
            </a:r>
          </a:p>
          <a:p>
            <a:pPr lvl="0"/>
            <a:r>
              <a:rPr lang="en-CA" dirty="0"/>
              <a:t>o</a:t>
            </a:r>
            <a:r>
              <a:rPr lang="en-CA" baseline="0" dirty="0"/>
              <a:t>ffice space, telephone, internet, computer.</a:t>
            </a:r>
          </a:p>
        </p:txBody>
      </p:sp>
    </p:spTree>
    <p:extLst>
      <p:ext uri="{BB962C8B-B14F-4D97-AF65-F5344CB8AC3E}">
        <p14:creationId xmlns:p14="http://schemas.microsoft.com/office/powerpoint/2010/main" val="3983825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28F24-1623-7E90-3EDB-81FFF28D6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Diocesan Income 2022 Actual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3FF49-02BB-7587-AA65-B6AEADB2E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994525A1-6479-0377-D0C5-AD16D9D24F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45079842"/>
              </p:ext>
            </p:extLst>
          </p:nvPr>
        </p:nvGraphicFramePr>
        <p:xfrm>
          <a:off x="190500" y="1398058"/>
          <a:ext cx="120015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85D4C6CE-F9CE-B252-18EE-9860F6E81063}"/>
              </a:ext>
            </a:extLst>
          </p:cNvPr>
          <p:cNvSpPr txBox="1"/>
          <p:nvPr/>
        </p:nvSpPr>
        <p:spPr>
          <a:xfrm>
            <a:off x="7410450" y="1398058"/>
            <a:ext cx="2000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dirty="0"/>
              <a:t>$970,725</a:t>
            </a:r>
          </a:p>
        </p:txBody>
      </p:sp>
    </p:spTree>
    <p:extLst>
      <p:ext uri="{BB962C8B-B14F-4D97-AF65-F5344CB8AC3E}">
        <p14:creationId xmlns:p14="http://schemas.microsoft.com/office/powerpoint/2010/main" val="4275092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1541C-8050-4C3C-6E4A-535D746AF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Apportionment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4A414D-B4CE-AFCE-852F-7A6F33DBC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Parishes shall be assessed for the Apportionment on the basis of a pro‑rata levy on the parish income from open offerings and identifiable offerings towards the operating expenses as shown on the annual Financial Report. </a:t>
            </a:r>
            <a:br>
              <a:rPr lang="en-CA" dirty="0"/>
            </a:br>
            <a:r>
              <a:rPr lang="en-CA" dirty="0"/>
              <a:t>				</a:t>
            </a:r>
            <a:r>
              <a:rPr lang="en-CA" i="1" dirty="0"/>
              <a:t>Canon D-1 Finances, section 12. c)</a:t>
            </a:r>
            <a:endParaRPr lang="en-CA" dirty="0"/>
          </a:p>
          <a:p>
            <a:r>
              <a:rPr lang="en-CA" dirty="0"/>
              <a:t>Apportionment is </a:t>
            </a:r>
            <a:r>
              <a:rPr lang="en-CA" sz="4152" dirty="0"/>
              <a:t>about </a:t>
            </a:r>
            <a:r>
              <a:rPr lang="en-CA" dirty="0"/>
              <a:t>25% of offerings</a:t>
            </a:r>
          </a:p>
        </p:txBody>
      </p:sp>
    </p:spTree>
    <p:extLst>
      <p:ext uri="{BB962C8B-B14F-4D97-AF65-F5344CB8AC3E}">
        <p14:creationId xmlns:p14="http://schemas.microsoft.com/office/powerpoint/2010/main" val="1817897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8D38B-6E36-F1BD-6B85-3AFE6CFBD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Attendance and Offerings Declining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02BCABF-EA49-8CBA-852F-19A0820292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8719644"/>
              </p:ext>
            </p:extLst>
          </p:nvPr>
        </p:nvGraphicFramePr>
        <p:xfrm>
          <a:off x="838201" y="1403498"/>
          <a:ext cx="10515600" cy="47734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E9E0E32E-D079-28F0-6923-CE96817533DC}"/>
              </a:ext>
            </a:extLst>
          </p:cNvPr>
          <p:cNvSpPr txBox="1"/>
          <p:nvPr/>
        </p:nvSpPr>
        <p:spPr>
          <a:xfrm>
            <a:off x="9622065" y="6230319"/>
            <a:ext cx="2569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Source: Synod Convening Circulars</a:t>
            </a:r>
          </a:p>
        </p:txBody>
      </p:sp>
    </p:spTree>
    <p:extLst>
      <p:ext uri="{BB962C8B-B14F-4D97-AF65-F5344CB8AC3E}">
        <p14:creationId xmlns:p14="http://schemas.microsoft.com/office/powerpoint/2010/main" val="465021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7F0C9-F488-8918-BFB9-3950B4320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Anne Germond Legacy Fund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82E24D-49FA-C6F5-C4D1-7D8D656D5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175125"/>
          </a:xfrm>
        </p:spPr>
        <p:txBody>
          <a:bodyPr>
            <a:normAutofit/>
          </a:bodyPr>
          <a:lstStyle/>
          <a:p>
            <a:r>
              <a:rPr lang="en-CA" dirty="0"/>
              <a:t>As of December 31, 2024, the Anne Germond Legacy Fund has $1,032,000.</a:t>
            </a:r>
            <a:endParaRPr lang="en-CA" baseline="30000" dirty="0"/>
          </a:p>
          <a:p>
            <a:r>
              <a:rPr lang="en-CA" dirty="0"/>
              <a:t>The Anglican Foundation is holding the </a:t>
            </a:r>
            <a:br>
              <a:rPr lang="en-CA" dirty="0"/>
            </a:br>
            <a:r>
              <a:rPr lang="en-CA" dirty="0"/>
              <a:t>Anne Germond Legacy Fund and administering it.</a:t>
            </a:r>
          </a:p>
        </p:txBody>
      </p:sp>
    </p:spTree>
    <p:extLst>
      <p:ext uri="{BB962C8B-B14F-4D97-AF65-F5344CB8AC3E}">
        <p14:creationId xmlns:p14="http://schemas.microsoft.com/office/powerpoint/2010/main" val="334099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CFD30-89C2-BFDB-53E5-44A3CAF34F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Way Ahead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E3A110-1F20-13EE-E05B-E969B45619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44756459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438</TotalTime>
  <Words>698</Words>
  <Application>Microsoft Office PowerPoint</Application>
  <PresentationFormat>Widescreen</PresentationFormat>
  <Paragraphs>63</Paragraphs>
  <Slides>17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Corbel</vt:lpstr>
      <vt:lpstr>Depth</vt:lpstr>
      <vt:lpstr>An Introduction</vt:lpstr>
      <vt:lpstr>Campaign Goal</vt:lpstr>
      <vt:lpstr>Background</vt:lpstr>
      <vt:lpstr>Office of the Bishop</vt:lpstr>
      <vt:lpstr>Diocesan Income 2022 Actual</vt:lpstr>
      <vt:lpstr>Apportionment</vt:lpstr>
      <vt:lpstr>Attendance and Offerings Declining</vt:lpstr>
      <vt:lpstr>The Anne Germond Legacy Fund</vt:lpstr>
      <vt:lpstr>Way Ahead</vt:lpstr>
      <vt:lpstr>How Much to Contribute?</vt:lpstr>
      <vt:lpstr>How Much to Contribute?</vt:lpstr>
      <vt:lpstr>How to Contribute</vt:lpstr>
      <vt:lpstr>How to Contribute</vt:lpstr>
      <vt:lpstr>How to Contribute</vt:lpstr>
      <vt:lpstr>Our Vision </vt:lpstr>
      <vt:lpstr>Our Vision</vt:lpstr>
      <vt:lpstr>Questions, Comments?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 Swayze</dc:creator>
  <cp:lastModifiedBy>Ed Swayze</cp:lastModifiedBy>
  <cp:revision>58</cp:revision>
  <dcterms:created xsi:type="dcterms:W3CDTF">2024-02-20T20:59:06Z</dcterms:created>
  <dcterms:modified xsi:type="dcterms:W3CDTF">2025-04-10T19:17:25Z</dcterms:modified>
</cp:coreProperties>
</file>