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318" r:id="rId2"/>
    <p:sldId id="309" r:id="rId3"/>
    <p:sldId id="259" r:id="rId4"/>
    <p:sldId id="310" r:id="rId5"/>
    <p:sldId id="257" r:id="rId6"/>
    <p:sldId id="306" r:id="rId7"/>
    <p:sldId id="300" r:id="rId8"/>
    <p:sldId id="307" r:id="rId9"/>
    <p:sldId id="299" r:id="rId10"/>
    <p:sldId id="302" r:id="rId11"/>
    <p:sldId id="308" r:id="rId12"/>
    <p:sldId id="313" r:id="rId13"/>
    <p:sldId id="298" r:id="rId14"/>
    <p:sldId id="283" r:id="rId15"/>
    <p:sldId id="311" r:id="rId16"/>
    <p:sldId id="322" r:id="rId17"/>
    <p:sldId id="303" r:id="rId18"/>
    <p:sldId id="301" r:id="rId19"/>
    <p:sldId id="261" r:id="rId20"/>
    <p:sldId id="315" r:id="rId21"/>
    <p:sldId id="277" r:id="rId22"/>
    <p:sldId id="317" r:id="rId23"/>
    <p:sldId id="316" r:id="rId24"/>
    <p:sldId id="321" r:id="rId25"/>
    <p:sldId id="312" r:id="rId26"/>
    <p:sldId id="320" r:id="rId27"/>
    <p:sldId id="305" r:id="rId28"/>
    <p:sldId id="260" r:id="rId29"/>
    <p:sldId id="304" r:id="rId30"/>
    <p:sldId id="27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56" d="100"/>
          <a:sy n="56" d="100"/>
        </p:scale>
        <p:origin x="420"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2" d="100"/>
          <a:sy n="52" d="100"/>
        </p:scale>
        <p:origin x="2010"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BAC986-68EE-4385-A4E1-F2A74407603E}" type="datetimeFigureOut">
              <a:rPr lang="en-CA" smtClean="0"/>
              <a:t>29-Apr-2025</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0D0FCF-0E17-4F28-83A5-81E7CA63A1DC}" type="slidenum">
              <a:rPr lang="en-CA" smtClean="0"/>
              <a:t>‹#›</a:t>
            </a:fld>
            <a:endParaRPr lang="en-CA" dirty="0"/>
          </a:p>
        </p:txBody>
      </p:sp>
    </p:spTree>
    <p:extLst>
      <p:ext uri="{BB962C8B-B14F-4D97-AF65-F5344CB8AC3E}">
        <p14:creationId xmlns:p14="http://schemas.microsoft.com/office/powerpoint/2010/main" val="2411521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thecanadianencyclopedia.ca/en/article/upper-canada/"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www.thecanadianencyclopedia.ca/en/article/lower-canada/"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800"/>
              </a:spcAft>
            </a:pPr>
            <a:r>
              <a:rPr lang="en-CA" sz="1200" kern="100" dirty="0">
                <a:effectLst/>
                <a:latin typeface="Calibri" panose="020F0502020204030204" pitchFamily="34" charset="0"/>
                <a:ea typeface="Calibri" panose="020F0502020204030204" pitchFamily="34" charset="0"/>
                <a:cs typeface="Times New Roman" panose="02020603050405020304" pitchFamily="18" charset="0"/>
              </a:rPr>
              <a:t>This presentation addresses:</a:t>
            </a:r>
          </a:p>
          <a:p>
            <a:pPr marL="342900" marR="0" lvl="0" indent="-342900">
              <a:lnSpc>
                <a:spcPct val="115000"/>
              </a:lnSpc>
              <a:spcBef>
                <a:spcPts val="0"/>
              </a:spcBef>
              <a:spcAft>
                <a:spcPts val="0"/>
              </a:spcAft>
              <a:buFont typeface="Symbol" panose="05050102010706020507" pitchFamily="18" charset="2"/>
              <a:buChar char=""/>
            </a:pPr>
            <a:r>
              <a:rPr lang="en-CA" sz="1200" kern="100" dirty="0">
                <a:effectLst/>
                <a:latin typeface="Calibri" panose="020F0502020204030204" pitchFamily="34" charset="0"/>
                <a:ea typeface="Calibri" panose="020F0502020204030204" pitchFamily="34" charset="0"/>
                <a:cs typeface="Times New Roman" panose="02020603050405020304" pitchFamily="18" charset="0"/>
              </a:rPr>
              <a:t>the foundation of the episcopacy from scripture and the history of the early church, </a:t>
            </a:r>
          </a:p>
          <a:p>
            <a:pPr marL="342900" marR="0" lvl="0" indent="-342900">
              <a:lnSpc>
                <a:spcPct val="115000"/>
              </a:lnSpc>
              <a:spcBef>
                <a:spcPts val="0"/>
              </a:spcBef>
              <a:spcAft>
                <a:spcPts val="0"/>
              </a:spcAft>
              <a:buFont typeface="Symbol" panose="05050102010706020507" pitchFamily="18" charset="2"/>
              <a:buChar char=""/>
            </a:pPr>
            <a:r>
              <a:rPr lang="en-CA" sz="1200" kern="100" dirty="0">
                <a:effectLst/>
                <a:latin typeface="Calibri" panose="020F0502020204030204" pitchFamily="34" charset="0"/>
                <a:ea typeface="Calibri" panose="020F0502020204030204" pitchFamily="34" charset="0"/>
                <a:cs typeface="Times New Roman" panose="02020603050405020304" pitchFamily="18" charset="0"/>
              </a:rPr>
              <a:t>terms used for a bishop,</a:t>
            </a:r>
          </a:p>
          <a:p>
            <a:pPr marL="342900" marR="0" lvl="0" indent="-342900">
              <a:lnSpc>
                <a:spcPct val="115000"/>
              </a:lnSpc>
              <a:spcBef>
                <a:spcPts val="0"/>
              </a:spcBef>
              <a:spcAft>
                <a:spcPts val="0"/>
              </a:spcAft>
              <a:buFont typeface="Symbol" panose="05050102010706020507" pitchFamily="18" charset="2"/>
              <a:buChar char=""/>
            </a:pPr>
            <a:r>
              <a:rPr lang="en-CA" sz="1200" kern="100" dirty="0">
                <a:effectLst/>
                <a:latin typeface="Calibri" panose="020F0502020204030204" pitchFamily="34" charset="0"/>
                <a:ea typeface="Calibri" panose="020F0502020204030204" pitchFamily="34" charset="0"/>
                <a:cs typeface="Times New Roman" panose="02020603050405020304" pitchFamily="18" charset="0"/>
              </a:rPr>
              <a:t>the history of the establishment of the Anglican episcopacy in Canada, and</a:t>
            </a:r>
          </a:p>
          <a:p>
            <a:pPr marL="342900" marR="0" lvl="0" indent="-342900">
              <a:lnSpc>
                <a:spcPct val="115000"/>
              </a:lnSpc>
              <a:spcBef>
                <a:spcPts val="0"/>
              </a:spcBef>
              <a:spcAft>
                <a:spcPts val="800"/>
              </a:spcAft>
              <a:buFont typeface="Symbol" panose="05050102010706020507" pitchFamily="18" charset="2"/>
              <a:buChar char=""/>
            </a:pPr>
            <a:r>
              <a:rPr lang="en-CA" sz="1200" kern="100" dirty="0">
                <a:effectLst/>
                <a:latin typeface="Calibri" panose="020F0502020204030204" pitchFamily="34" charset="0"/>
                <a:ea typeface="Calibri" panose="020F0502020204030204" pitchFamily="34" charset="0"/>
                <a:cs typeface="Times New Roman" panose="02020603050405020304" pitchFamily="18" charset="0"/>
              </a:rPr>
              <a:t>that the episcopacy is an essential part of the Anglican Church.</a:t>
            </a:r>
          </a:p>
          <a:p>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1</a:t>
            </a:fld>
            <a:endParaRPr lang="en-CA" dirty="0"/>
          </a:p>
        </p:txBody>
      </p:sp>
    </p:spTree>
    <p:extLst>
      <p:ext uri="{BB962C8B-B14F-4D97-AF65-F5344CB8AC3E}">
        <p14:creationId xmlns:p14="http://schemas.microsoft.com/office/powerpoint/2010/main" val="1228216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Dealing with schism and the Judaizers</a:t>
            </a:r>
            <a:r>
              <a:rPr lang="en-CA" baseline="0" dirty="0"/>
              <a:t> are themes in St. Ignatius’ writings. Docetism was a heresy in his time.</a:t>
            </a:r>
          </a:p>
          <a:p>
            <a:r>
              <a:rPr lang="en-CA" baseline="0" dirty="0"/>
              <a:t>Following the bishop is a strategy to maintain the unity of the church.</a:t>
            </a:r>
          </a:p>
          <a:p>
            <a:endParaRPr lang="en-CA" baseline="0" dirty="0"/>
          </a:p>
          <a:p>
            <a:r>
              <a:rPr lang="en-CA" baseline="0" dirty="0"/>
              <a:t>Note that the celebration of the Eucharist is done by the bishop or someone he authorises.</a:t>
            </a:r>
          </a:p>
          <a:p>
            <a:endParaRPr lang="en-CA" baseline="0" dirty="0"/>
          </a:p>
          <a:p>
            <a:r>
              <a:rPr lang="en-CA" baseline="0" dirty="0"/>
              <a:t>The three-fold order of ministry is present in the letters if Ignatius, however, it would be the 4</a:t>
            </a:r>
            <a:r>
              <a:rPr lang="en-CA" baseline="30000" dirty="0"/>
              <a:t>th</a:t>
            </a:r>
            <a:r>
              <a:rPr lang="en-CA" baseline="0" dirty="0"/>
              <a:t> century before the three-fold order of ministry was used across the church.</a:t>
            </a:r>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11</a:t>
            </a:fld>
            <a:endParaRPr lang="en-CA" dirty="0"/>
          </a:p>
        </p:txBody>
      </p:sp>
    </p:spTree>
    <p:extLst>
      <p:ext uri="{BB962C8B-B14F-4D97-AF65-F5344CB8AC3E}">
        <p14:creationId xmlns:p14="http://schemas.microsoft.com/office/powerpoint/2010/main" val="3759876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Diocese of Toronto has 2 suffragan bishops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800" kern="100" dirty="0">
              <a:effectLst/>
              <a:latin typeface="Calibri" panose="020F050202020403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00" dirty="0">
                <a:effectLst/>
                <a:latin typeface="Calibri" panose="020F0502020204030204" pitchFamily="34" charset="0"/>
                <a:ea typeface="Aptos" panose="020B0004020202020204" pitchFamily="34" charset="0"/>
                <a:cs typeface="Times New Roman" panose="02020603050405020304" pitchFamily="18" charset="0"/>
              </a:rPr>
              <a:t>A bishop may be appointed an Incumbent of a parish or be retired.</a:t>
            </a:r>
          </a:p>
          <a:p>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13</a:t>
            </a:fld>
            <a:endParaRPr lang="en-CA" dirty="0"/>
          </a:p>
        </p:txBody>
      </p:sp>
    </p:spTree>
    <p:extLst>
      <p:ext uri="{BB962C8B-B14F-4D97-AF65-F5344CB8AC3E}">
        <p14:creationId xmlns:p14="http://schemas.microsoft.com/office/powerpoint/2010/main" val="1939245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For the dates of the founding of Canadian dioceses and provinces www.anglican.ca/ask/faq/</a:t>
            </a:r>
          </a:p>
        </p:txBody>
      </p:sp>
      <p:sp>
        <p:nvSpPr>
          <p:cNvPr id="4" name="Slide Number Placeholder 3"/>
          <p:cNvSpPr>
            <a:spLocks noGrp="1"/>
          </p:cNvSpPr>
          <p:nvPr>
            <p:ph type="sldNum" sz="quarter" idx="5"/>
          </p:nvPr>
        </p:nvSpPr>
        <p:spPr/>
        <p:txBody>
          <a:bodyPr/>
          <a:lstStyle/>
          <a:p>
            <a:fld id="{C90D0FCF-0E17-4F28-83A5-81E7CA63A1DC}" type="slidenum">
              <a:rPr lang="en-CA" smtClean="0"/>
              <a:t>14</a:t>
            </a:fld>
            <a:endParaRPr lang="en-CA" dirty="0"/>
          </a:p>
        </p:txBody>
      </p:sp>
    </p:spTree>
    <p:extLst>
      <p:ext uri="{BB962C8B-B14F-4D97-AF65-F5344CB8AC3E}">
        <p14:creationId xmlns:p14="http://schemas.microsoft.com/office/powerpoint/2010/main" val="3230180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i="1" kern="1200" dirty="0">
                <a:solidFill>
                  <a:schemeClr val="tx1"/>
                </a:solidFill>
                <a:effectLst/>
                <a:latin typeface="+mn-lt"/>
                <a:ea typeface="+mn-ea"/>
                <a:cs typeface="+mn-cs"/>
              </a:rPr>
              <a:t>The Constitution and Canons of the Provincial Synod of the Ecclesiastical Province of Ontario </a:t>
            </a:r>
            <a:r>
              <a:rPr lang="en-CA" sz="1200" b="0" i="1" kern="1200" dirty="0">
                <a:solidFill>
                  <a:schemeClr val="tx1"/>
                </a:solidFill>
                <a:effectLst/>
                <a:latin typeface="+mn-lt"/>
                <a:ea typeface="+mn-ea"/>
                <a:cs typeface="+mn-cs"/>
              </a:rPr>
              <a:t>Canon III - The Election and Resignation of Bishops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r>
              <a:rPr lang="en-CA" i="1" dirty="0"/>
              <a:t>Diocese</a:t>
            </a:r>
            <a:r>
              <a:rPr lang="en-CA" i="1" baseline="0" dirty="0"/>
              <a:t> of Algoma </a:t>
            </a:r>
            <a:r>
              <a:rPr lang="en-CA" b="0" i="1" baseline="0" dirty="0"/>
              <a:t>Canon A-1 The Election of a Bishop </a:t>
            </a:r>
            <a:r>
              <a:rPr lang="en-CA" baseline="0" dirty="0"/>
              <a:t>sets out the procedures for the election of a bishop under the direction of the Metropolitan.</a:t>
            </a:r>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15</a:t>
            </a:fld>
            <a:endParaRPr lang="en-CA" dirty="0"/>
          </a:p>
        </p:txBody>
      </p:sp>
    </p:spTree>
    <p:extLst>
      <p:ext uri="{BB962C8B-B14F-4D97-AF65-F5344CB8AC3E}">
        <p14:creationId xmlns:p14="http://schemas.microsoft.com/office/powerpoint/2010/main" val="1435386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17</a:t>
            </a:fld>
            <a:endParaRPr lang="en-CA" dirty="0"/>
          </a:p>
        </p:txBody>
      </p:sp>
    </p:spTree>
    <p:extLst>
      <p:ext uri="{BB962C8B-B14F-4D97-AF65-F5344CB8AC3E}">
        <p14:creationId xmlns:p14="http://schemas.microsoft.com/office/powerpoint/2010/main" val="229446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This slide does not speak to episcopal origins,</a:t>
            </a:r>
            <a:r>
              <a:rPr lang="en-CA" baseline="0" dirty="0"/>
              <a:t> but it provides context for the growth of the church</a:t>
            </a:r>
            <a:endParaRPr lang="en-CA" dirty="0"/>
          </a:p>
          <a:p>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18</a:t>
            </a:fld>
            <a:endParaRPr lang="en-CA" dirty="0"/>
          </a:p>
        </p:txBody>
      </p:sp>
    </p:spTree>
    <p:extLst>
      <p:ext uri="{BB962C8B-B14F-4D97-AF65-F5344CB8AC3E}">
        <p14:creationId xmlns:p14="http://schemas.microsoft.com/office/powerpoint/2010/main" val="3099095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953B5CE9-7E9F-4268-A2DB-73B4D167DB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57066" indent="-291179" eaLnBrk="0" hangingPunct="0">
              <a:defRPr sz="2400">
                <a:solidFill>
                  <a:schemeClr val="tx1"/>
                </a:solidFill>
                <a:latin typeface="Times New Roman" panose="02020603050405020304" pitchFamily="18" charset="0"/>
                <a:cs typeface="Times New Roman" panose="02020603050405020304" pitchFamily="18" charset="0"/>
              </a:defRPr>
            </a:lvl2pPr>
            <a:lvl3pPr marL="1164717" indent="-232943" eaLnBrk="0" hangingPunct="0">
              <a:defRPr sz="2400">
                <a:solidFill>
                  <a:schemeClr val="tx1"/>
                </a:solidFill>
                <a:latin typeface="Times New Roman" panose="02020603050405020304" pitchFamily="18" charset="0"/>
                <a:cs typeface="Times New Roman" panose="02020603050405020304" pitchFamily="18" charset="0"/>
              </a:defRPr>
            </a:lvl3pPr>
            <a:lvl4pPr marL="1630604" indent="-232943" eaLnBrk="0" hangingPunct="0">
              <a:defRPr sz="2400">
                <a:solidFill>
                  <a:schemeClr val="tx1"/>
                </a:solidFill>
                <a:latin typeface="Times New Roman" panose="02020603050405020304" pitchFamily="18" charset="0"/>
                <a:cs typeface="Times New Roman" panose="02020603050405020304" pitchFamily="18" charset="0"/>
              </a:defRPr>
            </a:lvl4pPr>
            <a:lvl5pPr marL="2096491" indent="-232943" eaLnBrk="0" hangingPunct="0">
              <a:defRPr sz="2400">
                <a:solidFill>
                  <a:schemeClr val="tx1"/>
                </a:solidFill>
                <a:latin typeface="Times New Roman" panose="02020603050405020304" pitchFamily="18" charset="0"/>
                <a:cs typeface="Times New Roman" panose="02020603050405020304" pitchFamily="18" charset="0"/>
              </a:defRPr>
            </a:lvl5pPr>
            <a:lvl6pPr marL="2562377" indent="-232943"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028264" indent="-232943"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94151" indent="-232943"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960038" indent="-232943"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fld id="{E3E0D56C-1A6C-4040-86C3-530B77772C4A}" type="slidenum">
              <a:rPr lang="en-CA" altLang="en-US" sz="1200"/>
              <a:pPr eaLnBrk="1" hangingPunct="1"/>
              <a:t>19</a:t>
            </a:fld>
            <a:endParaRPr lang="en-CA" altLang="en-US" sz="1200"/>
          </a:p>
        </p:txBody>
      </p:sp>
      <p:sp>
        <p:nvSpPr>
          <p:cNvPr id="25603" name="Rectangle 2">
            <a:extLst>
              <a:ext uri="{FF2B5EF4-FFF2-40B4-BE49-F238E27FC236}">
                <a16:creationId xmlns:a16="http://schemas.microsoft.com/office/drawing/2014/main" id="{18A4C7C1-809A-4C63-A4D3-8C8DE810651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6D9F8686-80F9-4CCA-88BE-EE3316EF43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The territory of the Diocese of Algoma was part</a:t>
            </a:r>
            <a:r>
              <a:rPr lang="en-CA" baseline="0" dirty="0"/>
              <a:t> of the Diocese of Toronto in 1839</a:t>
            </a:r>
          </a:p>
        </p:txBody>
      </p:sp>
      <p:sp>
        <p:nvSpPr>
          <p:cNvPr id="4" name="Slide Number Placeholder 3"/>
          <p:cNvSpPr>
            <a:spLocks noGrp="1"/>
          </p:cNvSpPr>
          <p:nvPr>
            <p:ph type="sldNum" sz="quarter" idx="5"/>
          </p:nvPr>
        </p:nvSpPr>
        <p:spPr/>
        <p:txBody>
          <a:bodyPr/>
          <a:lstStyle/>
          <a:p>
            <a:fld id="{C90D0FCF-0E17-4F28-83A5-81E7CA63A1DC}" type="slidenum">
              <a:rPr lang="en-CA" smtClean="0"/>
              <a:t>20</a:t>
            </a:fld>
            <a:endParaRPr lang="en-CA" dirty="0"/>
          </a:p>
        </p:txBody>
      </p:sp>
    </p:spTree>
    <p:extLst>
      <p:ext uri="{BB962C8B-B14F-4D97-AF65-F5344CB8AC3E}">
        <p14:creationId xmlns:p14="http://schemas.microsoft.com/office/powerpoint/2010/main" val="732394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t>The Church of England was losing its</a:t>
            </a:r>
            <a:r>
              <a:rPr lang="en-CA" sz="1800" baseline="0" dirty="0"/>
              <a:t> revenue from the government, and it needed to raise funds from parishioners. </a:t>
            </a:r>
            <a:r>
              <a:rPr lang="en-CA" sz="1800" dirty="0">
                <a:effectLst/>
                <a:latin typeface="Calibri" panose="020F0502020204030204" pitchFamily="34" charset="0"/>
                <a:ea typeface="Calibri" panose="020F0502020204030204" pitchFamily="34" charset="0"/>
                <a:cs typeface="Times New Roman" panose="02020603050405020304" pitchFamily="18" charset="0"/>
              </a:rPr>
              <a:t>the church needed lay representation in order to raise funds by collecting an offering during a worship service.</a:t>
            </a:r>
            <a:endParaRPr lang="en-CA" sz="1800" baseline="0" dirty="0"/>
          </a:p>
          <a:p>
            <a:endParaRPr lang="en-CA" sz="1800" i="1"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i="1" dirty="0">
                <a:effectLst/>
                <a:latin typeface="Calibri" panose="020F0502020204030204" pitchFamily="34" charset="0"/>
                <a:ea typeface="Calibri" panose="020F0502020204030204" pitchFamily="34" charset="0"/>
                <a:cs typeface="Times New Roman" panose="02020603050405020304" pitchFamily="18" charset="0"/>
              </a:rPr>
              <a:t>The following is background</a:t>
            </a:r>
          </a:p>
          <a:p>
            <a:pPr lvl="0"/>
            <a:r>
              <a:rPr lang="en-CA" sz="1200" kern="1200" dirty="0">
                <a:solidFill>
                  <a:schemeClr val="tx1"/>
                </a:solidFill>
                <a:effectLst/>
                <a:latin typeface="+mn-lt"/>
                <a:ea typeface="+mn-ea"/>
                <a:cs typeface="+mn-cs"/>
              </a:rPr>
              <a:t>The Mackenzie Rebellion happened in 1837.</a:t>
            </a:r>
          </a:p>
          <a:p>
            <a:pPr lvl="0"/>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In response to the </a:t>
            </a:r>
            <a:r>
              <a:rPr lang="en-CA" sz="1200" i="1" kern="1200" dirty="0">
                <a:solidFill>
                  <a:schemeClr val="tx1"/>
                </a:solidFill>
                <a:effectLst/>
                <a:latin typeface="+mn-lt"/>
                <a:ea typeface="+mn-ea"/>
                <a:cs typeface="+mn-cs"/>
              </a:rPr>
              <a:t>Durham Report </a:t>
            </a:r>
            <a:r>
              <a:rPr lang="en-US" b="0" i="1" dirty="0">
                <a:solidFill>
                  <a:srgbClr val="393939"/>
                </a:solidFill>
                <a:effectLst/>
                <a:latin typeface="Avenir"/>
              </a:rPr>
              <a:t>on the Affairs of British North America</a:t>
            </a:r>
            <a:r>
              <a:rPr lang="en-US" b="0" i="0" dirty="0">
                <a:solidFill>
                  <a:srgbClr val="393939"/>
                </a:solidFill>
                <a:effectLst/>
                <a:latin typeface="Avenir"/>
              </a:rPr>
              <a:t> (1839)</a:t>
            </a:r>
            <a:r>
              <a:rPr lang="en-CA" sz="1200" kern="1200" dirty="0">
                <a:solidFill>
                  <a:schemeClr val="tx1"/>
                </a:solidFill>
                <a:effectLst/>
                <a:latin typeface="+mn-lt"/>
                <a:ea typeface="+mn-ea"/>
                <a:cs typeface="+mn-cs"/>
              </a:rPr>
              <a:t>, the </a:t>
            </a:r>
            <a:r>
              <a:rPr lang="en-CA" sz="1800" dirty="0">
                <a:effectLst/>
                <a:latin typeface="Calibri" panose="020F0502020204030204" pitchFamily="34" charset="0"/>
                <a:ea typeface="Calibri" panose="020F0502020204030204" pitchFamily="34" charset="0"/>
                <a:cs typeface="Times New Roman" panose="02020603050405020304" pitchFamily="18" charset="0"/>
              </a:rPr>
              <a:t> British parliament passed the Act of Union, uniting the colonies of </a:t>
            </a:r>
            <a:r>
              <a:rPr lang="en-CA" sz="1800" u="none" strike="noStrike" dirty="0">
                <a:effectLst/>
                <a:latin typeface="Calibri" panose="020F0502020204030204" pitchFamily="34" charset="0"/>
                <a:ea typeface="Calibri" panose="020F0502020204030204" pitchFamily="34" charset="0"/>
                <a:cs typeface="Times New Roman" panose="02020603050405020304" pitchFamily="18" charset="0"/>
                <a:hlinkClick r:id="rId3"/>
              </a:rPr>
              <a:t>Upper</a:t>
            </a:r>
            <a:r>
              <a:rPr lang="en-CA" sz="1800" dirty="0">
                <a:effectLst/>
                <a:latin typeface="Calibri" panose="020F0502020204030204" pitchFamily="34" charset="0"/>
                <a:ea typeface="Calibri" panose="020F0502020204030204" pitchFamily="34" charset="0"/>
                <a:cs typeface="Times New Roman" panose="02020603050405020304" pitchFamily="18" charset="0"/>
              </a:rPr>
              <a:t> and </a:t>
            </a:r>
            <a:r>
              <a:rPr lang="en-CA" sz="1800" u="none" strike="noStrike" dirty="0">
                <a:effectLst/>
                <a:latin typeface="Calibri" panose="020F0502020204030204" pitchFamily="34" charset="0"/>
                <a:ea typeface="Calibri" panose="020F0502020204030204" pitchFamily="34" charset="0"/>
                <a:cs typeface="Times New Roman" panose="02020603050405020304" pitchFamily="18" charset="0"/>
                <a:hlinkClick r:id="rId4"/>
              </a:rPr>
              <a:t>Lower Canada</a:t>
            </a:r>
            <a:r>
              <a:rPr lang="en-CA" sz="1800" dirty="0">
                <a:effectLst/>
                <a:latin typeface="Calibri" panose="020F0502020204030204" pitchFamily="34" charset="0"/>
                <a:ea typeface="Calibri" panose="020F0502020204030204" pitchFamily="34" charset="0"/>
                <a:cs typeface="Times New Roman" panose="02020603050405020304" pitchFamily="18" charset="0"/>
              </a:rPr>
              <a:t> into the Province of Canada, and it was proclaimed in 1841. </a:t>
            </a:r>
            <a:r>
              <a:rPr lang="en-CA" sz="1200" b="0" i="0" kern="1200" dirty="0">
                <a:solidFill>
                  <a:schemeClr val="tx1"/>
                </a:solidFill>
                <a:effectLst/>
                <a:latin typeface="+mn-lt"/>
                <a:ea typeface="+mn-ea"/>
                <a:cs typeface="+mn-cs"/>
              </a:rPr>
              <a:t>Upper Canada was renamed Canada West and Lower Canada was renamed Canada East. </a:t>
            </a: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1/7 of the public lands in </a:t>
            </a:r>
            <a:r>
              <a:rPr lang="en-CA" sz="1800" u="none" strike="noStrike" kern="100" dirty="0">
                <a:effectLst/>
                <a:latin typeface="Calibri" panose="020F0502020204030204" pitchFamily="34" charset="0"/>
                <a:ea typeface="Calibri" panose="020F0502020204030204" pitchFamily="34" charset="0"/>
                <a:cs typeface="Times New Roman" panose="02020603050405020304" pitchFamily="18" charset="0"/>
                <a:hlinkClick r:id="rId3"/>
              </a:rPr>
              <a:t>Upper</a:t>
            </a: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CA" sz="1800" u="none" strike="noStrike" kern="100" dirty="0">
                <a:effectLst/>
                <a:latin typeface="Calibri" panose="020F0502020204030204" pitchFamily="34" charset="0"/>
                <a:ea typeface="Calibri" panose="020F0502020204030204" pitchFamily="34" charset="0"/>
                <a:cs typeface="Times New Roman" panose="02020603050405020304" pitchFamily="18" charset="0"/>
                <a:hlinkClick r:id="rId4"/>
              </a:rPr>
              <a:t>Lower Canada</a:t>
            </a: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had been reserved as a clergy reserve for the maintenance of a “Protestant clergy” in the 1791 Constitutional Act, which in practise supported the Church of England (C of E). In 1840, it was changed to support the </a:t>
            </a:r>
            <a:r>
              <a:rPr lang="en-CA" sz="1800" dirty="0">
                <a:effectLst/>
                <a:latin typeface="Calibri" panose="020F0502020204030204" pitchFamily="34" charset="0"/>
                <a:ea typeface="Calibri" panose="020F0502020204030204" pitchFamily="34" charset="0"/>
                <a:cs typeface="Times New Roman" panose="02020603050405020304" pitchFamily="18" charset="0"/>
              </a:rPr>
              <a:t>Church of Scotland clergy as well as the C of E</a:t>
            </a: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In 1854, the Province of Canada passed a bill transferring the reserve-sale proceeds to the Municipalities Funds of Upper Canada and Lower Canada. In effect, this disestablished the Church of England and removed a significant source of its income.</a:t>
            </a:r>
          </a:p>
          <a:p>
            <a:endParaRPr lang="en-CA"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In the 1840’s, the British</a:t>
            </a:r>
            <a:r>
              <a:rPr lang="en-CA" baseline="0" dirty="0"/>
              <a:t> government reduced grants to missionary societies, which meant Canadian churches had to become self-funding.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The Episcopal</a:t>
            </a:r>
            <a:r>
              <a:rPr lang="en-CA" baseline="0" dirty="0"/>
              <a:t> Church was the first Anglican Church to establish synods. </a:t>
            </a:r>
          </a:p>
        </p:txBody>
      </p:sp>
      <p:sp>
        <p:nvSpPr>
          <p:cNvPr id="4" name="Slide Number Placeholder 3"/>
          <p:cNvSpPr>
            <a:spLocks noGrp="1"/>
          </p:cNvSpPr>
          <p:nvPr>
            <p:ph type="sldNum" sz="quarter" idx="5"/>
          </p:nvPr>
        </p:nvSpPr>
        <p:spPr/>
        <p:txBody>
          <a:bodyPr/>
          <a:lstStyle/>
          <a:p>
            <a:fld id="{7E745558-4B28-486D-8FD1-97CE750B0738}" type="slidenum">
              <a:rPr lang="en-CA" altLang="en-US" smtClean="0"/>
              <a:pPr/>
              <a:t>21</a:t>
            </a:fld>
            <a:endParaRPr lang="en-CA" altLang="en-US"/>
          </a:p>
        </p:txBody>
      </p:sp>
    </p:spTree>
    <p:extLst>
      <p:ext uri="{BB962C8B-B14F-4D97-AF65-F5344CB8AC3E}">
        <p14:creationId xmlns:p14="http://schemas.microsoft.com/office/powerpoint/2010/main" val="17242546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Until 1857, the church in the British</a:t>
            </a:r>
            <a:r>
              <a:rPr lang="en-CA" baseline="0" dirty="0"/>
              <a:t> empire </a:t>
            </a:r>
            <a:r>
              <a:rPr lang="en-CA" dirty="0"/>
              <a:t>had to wait for the</a:t>
            </a:r>
            <a:r>
              <a:rPr lang="en-CA" baseline="0" dirty="0"/>
              <a:t> British parliament to enact the legislation to establish a synod. Canada set a precedent that allowed for the civil government to set up a church corporation to govern itself. This soon spread throughout the British Empire. Ref. </a:t>
            </a:r>
            <a:r>
              <a:rPr lang="en-CA" u="sng" baseline="0" dirty="0"/>
              <a:t>Seeds Scattered and Sown: Studies in the History of Canadian Anglicanism</a:t>
            </a:r>
            <a:r>
              <a:rPr lang="en-CA" baseline="0" dirty="0"/>
              <a:t> edited by Norman Knowles.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baseline="0" dirty="0"/>
              <a:t>Creating a synod meant the Bishop shared power with clergy and laity.</a:t>
            </a:r>
            <a:endParaRPr lang="en-CA" sz="1200" dirty="0"/>
          </a:p>
          <a:p>
            <a:endParaRPr lang="en-CA" sz="1200" dirty="0"/>
          </a:p>
          <a:p>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22</a:t>
            </a:fld>
            <a:endParaRPr lang="en-CA" dirty="0"/>
          </a:p>
        </p:txBody>
      </p:sp>
    </p:spTree>
    <p:extLst>
      <p:ext uri="{BB962C8B-B14F-4D97-AF65-F5344CB8AC3E}">
        <p14:creationId xmlns:p14="http://schemas.microsoft.com/office/powerpoint/2010/main" val="589538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As mentioned in the first presentation</a:t>
            </a:r>
          </a:p>
        </p:txBody>
      </p:sp>
      <p:sp>
        <p:nvSpPr>
          <p:cNvPr id="4" name="Slide Number Placeholder 3"/>
          <p:cNvSpPr>
            <a:spLocks noGrp="1"/>
          </p:cNvSpPr>
          <p:nvPr>
            <p:ph type="sldNum" sz="quarter" idx="5"/>
          </p:nvPr>
        </p:nvSpPr>
        <p:spPr/>
        <p:txBody>
          <a:bodyPr/>
          <a:lstStyle/>
          <a:p>
            <a:fld id="{C90D0FCF-0E17-4F28-83A5-81E7CA63A1DC}" type="slidenum">
              <a:rPr lang="en-CA" smtClean="0"/>
              <a:t>2</a:t>
            </a:fld>
            <a:endParaRPr lang="en-CA" dirty="0"/>
          </a:p>
        </p:txBody>
      </p:sp>
    </p:spTree>
    <p:extLst>
      <p:ext uri="{BB962C8B-B14F-4D97-AF65-F5344CB8AC3E}">
        <p14:creationId xmlns:p14="http://schemas.microsoft.com/office/powerpoint/2010/main" val="32103006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Between 1815 and 1850 nearly a million people emigrated from Great Britian to British North America p. 107 CHC</a:t>
            </a:r>
          </a:p>
        </p:txBody>
      </p:sp>
      <p:sp>
        <p:nvSpPr>
          <p:cNvPr id="4" name="Slide Number Placeholder 3"/>
          <p:cNvSpPr>
            <a:spLocks noGrp="1"/>
          </p:cNvSpPr>
          <p:nvPr>
            <p:ph type="sldNum" sz="quarter" idx="5"/>
          </p:nvPr>
        </p:nvSpPr>
        <p:spPr/>
        <p:txBody>
          <a:bodyPr/>
          <a:lstStyle/>
          <a:p>
            <a:fld id="{C90D0FCF-0E17-4F28-83A5-81E7CA63A1DC}" type="slidenum">
              <a:rPr lang="en-CA" smtClean="0"/>
              <a:t>23</a:t>
            </a:fld>
            <a:endParaRPr lang="en-CA" dirty="0"/>
          </a:p>
        </p:txBody>
      </p:sp>
    </p:spTree>
    <p:extLst>
      <p:ext uri="{BB962C8B-B14F-4D97-AF65-F5344CB8AC3E}">
        <p14:creationId xmlns:p14="http://schemas.microsoft.com/office/powerpoint/2010/main" val="4213976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t>The Province of Canada passing legislation to create was a work around the Parliament of Great Britian. It set a precedent in British </a:t>
            </a:r>
            <a:r>
              <a:rPr lang="en-CA" baseline="0"/>
              <a:t>colonies.</a:t>
            </a:r>
            <a:endParaRPr lang="en-CA" baseline="0" dirty="0"/>
          </a:p>
        </p:txBody>
      </p:sp>
      <p:sp>
        <p:nvSpPr>
          <p:cNvPr id="4" name="Slide Number Placeholder 3"/>
          <p:cNvSpPr>
            <a:spLocks noGrp="1"/>
          </p:cNvSpPr>
          <p:nvPr>
            <p:ph type="sldNum" sz="quarter" idx="5"/>
          </p:nvPr>
        </p:nvSpPr>
        <p:spPr/>
        <p:txBody>
          <a:bodyPr/>
          <a:lstStyle/>
          <a:p>
            <a:fld id="{C90D0FCF-0E17-4F28-83A5-81E7CA63A1DC}" type="slidenum">
              <a:rPr lang="en-CA" smtClean="0"/>
              <a:t>24</a:t>
            </a:fld>
            <a:endParaRPr lang="en-CA" dirty="0"/>
          </a:p>
        </p:txBody>
      </p:sp>
    </p:spTree>
    <p:extLst>
      <p:ext uri="{BB962C8B-B14F-4D97-AF65-F5344CB8AC3E}">
        <p14:creationId xmlns:p14="http://schemas.microsoft.com/office/powerpoint/2010/main" val="10861788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Creating the Province of Canada meant that the Canadian</a:t>
            </a:r>
            <a:r>
              <a:rPr lang="en-CA" baseline="0" dirty="0"/>
              <a:t> Church</a:t>
            </a:r>
            <a:r>
              <a:rPr lang="en-CA" dirty="0"/>
              <a:t> could now pass its own church law and could consecrate its own bishops.</a:t>
            </a:r>
          </a:p>
          <a:p>
            <a:r>
              <a:rPr lang="en-CA" dirty="0"/>
              <a:t>As</a:t>
            </a:r>
            <a:r>
              <a:rPr lang="en-CA" baseline="0" dirty="0"/>
              <a:t> the number of dioceses increased, a province was able to subdivide to form a new province.</a:t>
            </a:r>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25</a:t>
            </a:fld>
            <a:endParaRPr lang="en-CA" dirty="0"/>
          </a:p>
        </p:txBody>
      </p:sp>
    </p:spTree>
    <p:extLst>
      <p:ext uri="{BB962C8B-B14F-4D97-AF65-F5344CB8AC3E}">
        <p14:creationId xmlns:p14="http://schemas.microsoft.com/office/powerpoint/2010/main" val="41015226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27</a:t>
            </a:fld>
            <a:endParaRPr lang="en-CA" dirty="0"/>
          </a:p>
        </p:txBody>
      </p:sp>
    </p:spTree>
    <p:extLst>
      <p:ext uri="{BB962C8B-B14F-4D97-AF65-F5344CB8AC3E}">
        <p14:creationId xmlns:p14="http://schemas.microsoft.com/office/powerpoint/2010/main" val="17629218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First adopted by the Episcopal</a:t>
            </a:r>
            <a:r>
              <a:rPr lang="en-CA" baseline="0" dirty="0"/>
              <a:t> Church </a:t>
            </a:r>
            <a:r>
              <a:rPr lang="en-CA" dirty="0"/>
              <a:t>as the Chicago</a:t>
            </a:r>
            <a:r>
              <a:rPr lang="en-CA" baseline="0" dirty="0"/>
              <a:t> Quadrilateral in 1886. It was adopted at a Lambeth Conference in 1888 as a basis on which approach may be by God’s blessing made towards home reunion. </a:t>
            </a:r>
          </a:p>
          <a:p>
            <a:endParaRPr lang="en-CA" baseline="0" dirty="0"/>
          </a:p>
          <a:p>
            <a:r>
              <a:rPr lang="en-CA" baseline="0" dirty="0"/>
              <a:t>The Lambeth Conference is an international meeting of Anglican bishops. </a:t>
            </a:r>
            <a:r>
              <a:rPr lang="en-CA" sz="1200" kern="1200" dirty="0">
                <a:solidFill>
                  <a:schemeClr val="tx1"/>
                </a:solidFill>
                <a:effectLst/>
                <a:latin typeface="+mn-lt"/>
                <a:ea typeface="+mn-ea"/>
                <a:cs typeface="+mn-cs"/>
              </a:rPr>
              <a:t>The idea for the Lambeth Conference was first suggested by Bishop Strachan.</a:t>
            </a:r>
            <a:endParaRPr lang="en-CA" dirty="0"/>
          </a:p>
          <a:p>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28</a:t>
            </a:fld>
            <a:endParaRPr lang="en-CA" dirty="0"/>
          </a:p>
        </p:txBody>
      </p:sp>
    </p:spTree>
    <p:extLst>
      <p:ext uri="{BB962C8B-B14F-4D97-AF65-F5344CB8AC3E}">
        <p14:creationId xmlns:p14="http://schemas.microsoft.com/office/powerpoint/2010/main" val="34228140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The point of sharing the Lambeth Quadrilateral is to underscore how important the historic episcopate to the Anglican concept of the church.</a:t>
            </a:r>
          </a:p>
          <a:p>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29</a:t>
            </a:fld>
            <a:endParaRPr lang="en-CA" dirty="0"/>
          </a:p>
        </p:txBody>
      </p:sp>
    </p:spTree>
    <p:extLst>
      <p:ext uri="{BB962C8B-B14F-4D97-AF65-F5344CB8AC3E}">
        <p14:creationId xmlns:p14="http://schemas.microsoft.com/office/powerpoint/2010/main" val="715798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To encourage people</a:t>
            </a:r>
            <a:r>
              <a:rPr lang="en-CA" baseline="0" dirty="0"/>
              <a:t> to contribute to the Anne Germond Legacy Fund, we need to consider what the Bishop does, and what the role of the bishop is. This presentation reflects  at the origins of the bishop in the early church and in the Church of England in Canada.</a:t>
            </a:r>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3</a:t>
            </a:fld>
            <a:endParaRPr lang="en-CA" dirty="0"/>
          </a:p>
        </p:txBody>
      </p:sp>
    </p:spTree>
    <p:extLst>
      <p:ext uri="{BB962C8B-B14F-4D97-AF65-F5344CB8AC3E}">
        <p14:creationId xmlns:p14="http://schemas.microsoft.com/office/powerpoint/2010/main" val="32146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Stephen was</a:t>
            </a:r>
            <a:r>
              <a:rPr lang="en-CA" baseline="0" dirty="0"/>
              <a:t> among the first deacons appointed, Acts of the Apostles 6:1-7</a:t>
            </a:r>
          </a:p>
          <a:p>
            <a:endParaRPr lang="en-CA" baseline="0" dirty="0"/>
          </a:p>
          <a:p>
            <a:r>
              <a:rPr lang="en-CA" baseline="0" dirty="0"/>
              <a:t>The orders of deacon, priest, and bishop evolved over a period, and was affected by geography i.e. initially things were done differently in different places. The presbytery appeared to be a council of presbyters in the church.</a:t>
            </a:r>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5</a:t>
            </a:fld>
            <a:endParaRPr lang="en-CA" dirty="0"/>
          </a:p>
        </p:txBody>
      </p:sp>
    </p:spTree>
    <p:extLst>
      <p:ext uri="{BB962C8B-B14F-4D97-AF65-F5344CB8AC3E}">
        <p14:creationId xmlns:p14="http://schemas.microsoft.com/office/powerpoint/2010/main" val="2653652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 reference to Jesus being guardian</a:t>
            </a:r>
            <a:r>
              <a:rPr lang="en-CA" baseline="0" dirty="0"/>
              <a:t> of your souls. 1 Peter 2:25</a:t>
            </a:r>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6</a:t>
            </a:fld>
            <a:endParaRPr lang="en-CA" dirty="0"/>
          </a:p>
        </p:txBody>
      </p:sp>
    </p:spTree>
    <p:extLst>
      <p:ext uri="{BB962C8B-B14F-4D97-AF65-F5344CB8AC3E}">
        <p14:creationId xmlns:p14="http://schemas.microsoft.com/office/powerpoint/2010/main" val="545474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Bishops are thought to be successors to the apostles. </a:t>
            </a:r>
          </a:p>
          <a:p>
            <a:r>
              <a:rPr lang="en-CA" dirty="0"/>
              <a:t>For instance, Peter is named as the 1</a:t>
            </a:r>
            <a:r>
              <a:rPr lang="en-CA" baseline="30000" dirty="0"/>
              <a:t>st</a:t>
            </a:r>
            <a:r>
              <a:rPr lang="en-CA" dirty="0"/>
              <a:t> Bishop</a:t>
            </a:r>
            <a:r>
              <a:rPr lang="en-CA" baseline="0" dirty="0"/>
              <a:t> of Rome, with Clement being the 2</a:t>
            </a:r>
            <a:r>
              <a:rPr lang="en-CA" baseline="30000" dirty="0"/>
              <a:t>nd</a:t>
            </a:r>
            <a:r>
              <a:rPr lang="en-CA" baseline="0" dirty="0"/>
              <a:t>.</a:t>
            </a:r>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7</a:t>
            </a:fld>
            <a:endParaRPr lang="en-CA" dirty="0"/>
          </a:p>
        </p:txBody>
      </p:sp>
    </p:spTree>
    <p:extLst>
      <p:ext uri="{BB962C8B-B14F-4D97-AF65-F5344CB8AC3E}">
        <p14:creationId xmlns:p14="http://schemas.microsoft.com/office/powerpoint/2010/main" val="2149086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An early reference to the office of the bishop</a:t>
            </a:r>
          </a:p>
        </p:txBody>
      </p:sp>
      <p:sp>
        <p:nvSpPr>
          <p:cNvPr id="4" name="Slide Number Placeholder 3"/>
          <p:cNvSpPr>
            <a:spLocks noGrp="1"/>
          </p:cNvSpPr>
          <p:nvPr>
            <p:ph type="sldNum" sz="quarter" idx="5"/>
          </p:nvPr>
        </p:nvSpPr>
        <p:spPr/>
        <p:txBody>
          <a:bodyPr/>
          <a:lstStyle/>
          <a:p>
            <a:fld id="{C90D0FCF-0E17-4F28-83A5-81E7CA63A1DC}" type="slidenum">
              <a:rPr lang="en-CA" smtClean="0"/>
              <a:t>8</a:t>
            </a:fld>
            <a:endParaRPr lang="en-CA" dirty="0"/>
          </a:p>
        </p:txBody>
      </p:sp>
    </p:spTree>
    <p:extLst>
      <p:ext uri="{BB962C8B-B14F-4D97-AF65-F5344CB8AC3E}">
        <p14:creationId xmlns:p14="http://schemas.microsoft.com/office/powerpoint/2010/main" val="1315882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Demonstrates that the role is present, probable date of the Letter to Titus is 100 – 125 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Evidence of a role as teacher and defender of the faith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1 Timothy 3: 1-7 is a similar text to Titus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800" u="none" dirty="0">
                <a:effectLst/>
                <a:latin typeface="Calibri" panose="020F0502020204030204" pitchFamily="34" charset="0"/>
                <a:ea typeface="Aptos" panose="020B0004020202020204" pitchFamily="34" charset="0"/>
                <a:cs typeface="Times New Roman" panose="02020603050405020304" pitchFamily="18" charset="0"/>
              </a:rPr>
              <a:t>From the Consecration of a Bishop (BAS) </a:t>
            </a:r>
            <a:r>
              <a:rPr lang="en-CA" sz="1800" u="sng" dirty="0">
                <a:effectLst/>
                <a:latin typeface="Calibri" panose="020F0502020204030204" pitchFamily="34" charset="0"/>
                <a:ea typeface="Aptos" panose="020B0004020202020204" pitchFamily="34" charset="0"/>
                <a:cs typeface="Times New Roman" panose="02020603050405020304" pitchFamily="18" charset="0"/>
              </a:rPr>
              <a:t>to be in all things a faithful pastor and wholesome example for the entire flock of Christ</a:t>
            </a:r>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9</a:t>
            </a:fld>
            <a:endParaRPr lang="en-CA" dirty="0"/>
          </a:p>
        </p:txBody>
      </p:sp>
    </p:spTree>
    <p:extLst>
      <p:ext uri="{BB962C8B-B14F-4D97-AF65-F5344CB8AC3E}">
        <p14:creationId xmlns:p14="http://schemas.microsoft.com/office/powerpoint/2010/main" val="395069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Reference:</a:t>
            </a:r>
            <a:r>
              <a:rPr lang="en-CA" baseline="0" dirty="0"/>
              <a:t> </a:t>
            </a:r>
            <a:r>
              <a:rPr lang="en-CA" u="sng" baseline="0" dirty="0"/>
              <a:t>For All the Saints: Prayers and Readings for Saints Days</a:t>
            </a:r>
            <a:r>
              <a:rPr lang="en-CA" u="none" baseline="0" dirty="0"/>
              <a:t> </a:t>
            </a:r>
            <a:r>
              <a:rPr lang="en-CA" baseline="0" dirty="0"/>
              <a:t>p. 308</a:t>
            </a:r>
          </a:p>
          <a:p>
            <a:r>
              <a:rPr lang="en-CA" baseline="0" dirty="0"/>
              <a:t>Antioch was a major Christian centre. Paul and Barnabas were commissioned there for their missionary work to the Gentiles (Acts 13:1-3). The Gospel of Matthew is thought to be written at Antioch.</a:t>
            </a:r>
            <a:endParaRPr lang="en-CA" dirty="0"/>
          </a:p>
        </p:txBody>
      </p:sp>
      <p:sp>
        <p:nvSpPr>
          <p:cNvPr id="4" name="Slide Number Placeholder 3"/>
          <p:cNvSpPr>
            <a:spLocks noGrp="1"/>
          </p:cNvSpPr>
          <p:nvPr>
            <p:ph type="sldNum" sz="quarter" idx="5"/>
          </p:nvPr>
        </p:nvSpPr>
        <p:spPr/>
        <p:txBody>
          <a:bodyPr/>
          <a:lstStyle/>
          <a:p>
            <a:fld id="{C90D0FCF-0E17-4F28-83A5-81E7CA63A1DC}" type="slidenum">
              <a:rPr lang="en-CA" smtClean="0"/>
              <a:t>10</a:t>
            </a:fld>
            <a:endParaRPr lang="en-CA" dirty="0"/>
          </a:p>
        </p:txBody>
      </p:sp>
    </p:spTree>
    <p:extLst>
      <p:ext uri="{BB962C8B-B14F-4D97-AF65-F5344CB8AC3E}">
        <p14:creationId xmlns:p14="http://schemas.microsoft.com/office/powerpoint/2010/main" val="30551246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799" y="4689401"/>
            <a:ext cx="9144000" cy="1641490"/>
          </a:xfrm>
        </p:spPr>
        <p:txBody>
          <a:bodyPr wrap="none" anchor="t">
            <a:normAutofit/>
          </a:bodyPr>
          <a:lstStyle>
            <a:lvl1pPr algn="r">
              <a:defRPr sz="9600" b="0" spc="-300">
                <a:solidFill>
                  <a:schemeClr val="tx1"/>
                </a:soli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chemeClr val="tx1"/>
                </a:solidFill>
              </a:defRPr>
            </a:lvl1pPr>
          </a:lstStyle>
          <a:p>
            <a:fld id="{E4995D3C-74FB-47BB-B597-CBC7629388B3}" type="datetimeFigureOut">
              <a:rPr lang="en-CA" smtClean="0"/>
              <a:pPr/>
              <a:t>29-Apr-2025</a:t>
            </a:fld>
            <a:endParaRPr lang="en-CA" dirty="0"/>
          </a:p>
        </p:txBody>
      </p:sp>
      <p:sp>
        <p:nvSpPr>
          <p:cNvPr id="8" name="Footer Placeholder 7"/>
          <p:cNvSpPr>
            <a:spLocks noGrp="1"/>
          </p:cNvSpPr>
          <p:nvPr>
            <p:ph type="ftr" sz="quarter" idx="11"/>
          </p:nvPr>
        </p:nvSpPr>
        <p:spPr/>
        <p:txBody>
          <a:bodyPr/>
          <a:lstStyle>
            <a:lvl1pPr>
              <a:defRPr>
                <a:solidFill>
                  <a:schemeClr val="tx1"/>
                </a:solidFill>
              </a:defRPr>
            </a:lvl1pPr>
          </a:lstStyle>
          <a:p>
            <a:endParaRPr lang="en-CA" dirty="0"/>
          </a:p>
        </p:txBody>
      </p:sp>
      <p:sp>
        <p:nvSpPr>
          <p:cNvPr id="9" name="Slide Number Placeholder 8"/>
          <p:cNvSpPr>
            <a:spLocks noGrp="1"/>
          </p:cNvSpPr>
          <p:nvPr>
            <p:ph type="sldNum" sz="quarter" idx="12"/>
          </p:nvPr>
        </p:nvSpPr>
        <p:spPr/>
        <p:txBody>
          <a:bodyPr/>
          <a:lstStyle>
            <a:lvl1pPr>
              <a:defRPr>
                <a:solidFill>
                  <a:schemeClr val="tx1"/>
                </a:solidFill>
              </a:defRPr>
            </a:lvl1pPr>
          </a:lstStyle>
          <a:p>
            <a:fld id="{6CC74857-9A9B-453D-A25A-64FFBB5186F2}" type="slidenum">
              <a:rPr lang="en-CA" smtClean="0"/>
              <a:pPr/>
              <a:t>‹#›</a:t>
            </a:fld>
            <a:endParaRPr lang="en-CA" dirty="0"/>
          </a:p>
        </p:txBody>
      </p:sp>
      <p:pic>
        <p:nvPicPr>
          <p:cNvPr id="6" name="Picture 5" descr="A blue and black logo&#10;&#10;AI-generated content may be incorrect.">
            <a:extLst>
              <a:ext uri="{FF2B5EF4-FFF2-40B4-BE49-F238E27FC236}">
                <a16:creationId xmlns:a16="http://schemas.microsoft.com/office/drawing/2014/main" id="{7A534A5F-ACEA-2448-E6CD-A7854AF8EE97}"/>
              </a:ext>
            </a:extLst>
          </p:cNvPr>
          <p:cNvPicPr>
            <a:picLocks noChangeAspect="1"/>
          </p:cNvPicPr>
          <p:nvPr userDrawn="1"/>
        </p:nvPicPr>
        <p:blipFill>
          <a:blip r:embed="rId2">
            <a:extLst>
              <a:ext uri="{28A0092B-C50C-407E-A947-70E740481C1C}">
                <a14:useLocalDpi xmlns:a14="http://schemas.microsoft.com/office/drawing/2010/main" val="0"/>
              </a:ext>
            </a:extLst>
          </a:blip>
          <a:srcRect t="18796" b="24397"/>
          <a:stretch/>
        </p:blipFill>
        <p:spPr>
          <a:xfrm>
            <a:off x="0" y="0"/>
            <a:ext cx="7830712" cy="4448400"/>
          </a:xfrm>
          <a:prstGeom prst="rect">
            <a:avLst/>
          </a:prstGeom>
          <a:solidFill>
            <a:schemeClr val="tx1"/>
          </a:solidFill>
        </p:spPr>
      </p:pic>
    </p:spTree>
    <p:extLst>
      <p:ext uri="{BB962C8B-B14F-4D97-AF65-F5344CB8AC3E}">
        <p14:creationId xmlns:p14="http://schemas.microsoft.com/office/powerpoint/2010/main" val="115152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1722574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2824169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CC74857-9A9B-453D-A25A-64FFBB5186F2}" type="slidenum">
              <a:rPr lang="en-CA" smtClean="0"/>
              <a:t>‹#›</a:t>
            </a:fld>
            <a:endParaRPr lang="en-CA"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33352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797900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727268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1475387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32522753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1010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lvl1pPr>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600"/>
              </a:spcBef>
              <a:spcAft>
                <a:spcPts val="600"/>
              </a:spcAft>
              <a:defRPr sz="3600">
                <a:solidFill>
                  <a:schemeClr val="tx1"/>
                </a:solidFill>
              </a:defRPr>
            </a:lvl1pPr>
            <a:lvl2pPr>
              <a:spcAft>
                <a:spcPts val="600"/>
              </a:spcAft>
              <a:defRPr sz="3200">
                <a:solidFill>
                  <a:schemeClr val="tx1"/>
                </a:solidFill>
              </a:defRPr>
            </a:lvl2pPr>
            <a:lvl3pPr>
              <a:defRPr sz="2800">
                <a:solidFill>
                  <a:schemeClr val="tx1"/>
                </a:solidFill>
              </a:defRPr>
            </a:lvl3pPr>
            <a:lvl4pPr>
              <a:defRPr sz="2400">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solidFill>
                  <a:schemeClr val="tx1"/>
                </a:solidFill>
              </a:defRPr>
            </a:lvl1pPr>
          </a:lstStyle>
          <a:p>
            <a:fld id="{E4995D3C-74FB-47BB-B597-CBC7629388B3}" type="datetimeFigureOut">
              <a:rPr lang="en-CA" smtClean="0"/>
              <a:pPr/>
              <a:t>29-Apr-2025</a:t>
            </a:fld>
            <a:endParaRPr lang="en-CA"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CA"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CC74857-9A9B-453D-A25A-64FFBB5186F2}" type="slidenum">
              <a:rPr lang="en-CA" smtClean="0"/>
              <a:pPr/>
              <a:t>‹#›</a:t>
            </a:fld>
            <a:endParaRPr lang="en-CA" dirty="0"/>
          </a:p>
        </p:txBody>
      </p:sp>
    </p:spTree>
    <p:extLst>
      <p:ext uri="{BB962C8B-B14F-4D97-AF65-F5344CB8AC3E}">
        <p14:creationId xmlns:p14="http://schemas.microsoft.com/office/powerpoint/2010/main" val="2521349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solidFill>
                  <a:schemeClr val="tx1"/>
                </a:soli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E4995D3C-74FB-47BB-B597-CBC7629388B3}" type="datetimeFigureOut">
              <a:rPr lang="en-CA" smtClean="0"/>
              <a:pPr/>
              <a:t>29-Apr-2025</a:t>
            </a:fld>
            <a:endParaRPr lang="en-CA"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CA"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CC74857-9A9B-453D-A25A-64FFBB5186F2}" type="slidenum">
              <a:rPr lang="en-CA" smtClean="0"/>
              <a:pPr/>
              <a:t>‹#›</a:t>
            </a:fld>
            <a:endParaRPr lang="en-CA" dirty="0"/>
          </a:p>
        </p:txBody>
      </p:sp>
    </p:spTree>
    <p:extLst>
      <p:ext uri="{BB962C8B-B14F-4D97-AF65-F5344CB8AC3E}">
        <p14:creationId xmlns:p14="http://schemas.microsoft.com/office/powerpoint/2010/main" val="3251762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450843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886618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50938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2642832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56756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995D3C-74FB-47BB-B597-CBC7629388B3}" type="datetimeFigureOut">
              <a:rPr lang="en-CA" smtClean="0"/>
              <a:t>29-Apr-2025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CC74857-9A9B-453D-A25A-64FFBB5186F2}" type="slidenum">
              <a:rPr lang="en-CA" smtClean="0"/>
              <a:t>‹#›</a:t>
            </a:fld>
            <a:endParaRPr lang="en-CA" dirty="0"/>
          </a:p>
        </p:txBody>
      </p:sp>
    </p:spTree>
    <p:extLst>
      <p:ext uri="{BB962C8B-B14F-4D97-AF65-F5344CB8AC3E}">
        <p14:creationId xmlns:p14="http://schemas.microsoft.com/office/powerpoint/2010/main" val="327071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4995D3C-74FB-47BB-B597-CBC7629388B3}" type="datetimeFigureOut">
              <a:rPr lang="en-CA" smtClean="0"/>
              <a:t>29-Apr-2025</a:t>
            </a:fld>
            <a:endParaRPr lang="en-CA"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CA"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CC74857-9A9B-453D-A25A-64FFBB5186F2}" type="slidenum">
              <a:rPr lang="en-CA" smtClean="0"/>
              <a:t>‹#›</a:t>
            </a:fld>
            <a:endParaRPr lang="en-CA" dirty="0"/>
          </a:p>
        </p:txBody>
      </p:sp>
    </p:spTree>
    <p:extLst>
      <p:ext uri="{BB962C8B-B14F-4D97-AF65-F5344CB8AC3E}">
        <p14:creationId xmlns:p14="http://schemas.microsoft.com/office/powerpoint/2010/main" val="200239454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CE48E-FB0E-B5E5-4BB8-C8CF20DF6BD2}"/>
              </a:ext>
            </a:extLst>
          </p:cNvPr>
          <p:cNvSpPr>
            <a:spLocks noGrp="1"/>
          </p:cNvSpPr>
          <p:nvPr>
            <p:ph type="ctrTitle"/>
          </p:nvPr>
        </p:nvSpPr>
        <p:spPr/>
        <p:txBody>
          <a:bodyPr/>
          <a:lstStyle/>
          <a:p>
            <a:r>
              <a:rPr lang="en-CA" sz="9600" dirty="0"/>
              <a:t>Episcopal Origins</a:t>
            </a:r>
            <a:endParaRPr lang="en-CA" dirty="0"/>
          </a:p>
        </p:txBody>
      </p:sp>
      <p:sp>
        <p:nvSpPr>
          <p:cNvPr id="3" name="Subtitle 2">
            <a:extLst>
              <a:ext uri="{FF2B5EF4-FFF2-40B4-BE49-F238E27FC236}">
                <a16:creationId xmlns:a16="http://schemas.microsoft.com/office/drawing/2014/main" id="{40A33DB3-0639-54E7-775A-BF77D9623F14}"/>
              </a:ext>
            </a:extLst>
          </p:cNvPr>
          <p:cNvSpPr>
            <a:spLocks noGrp="1"/>
          </p:cNvSpPr>
          <p:nvPr>
            <p:ph type="subTitle" idx="1"/>
          </p:nvPr>
        </p:nvSpPr>
        <p:spPr/>
        <p:txBody>
          <a:bodyPr>
            <a:normAutofit fontScale="92500" lnSpcReduction="20000"/>
          </a:bodyPr>
          <a:lstStyle/>
          <a:p>
            <a:br>
              <a:rPr lang="en-CA" dirty="0"/>
            </a:br>
            <a:r>
              <a:rPr lang="en-CA" dirty="0"/>
              <a:t>April 29, 2025</a:t>
            </a:r>
          </a:p>
        </p:txBody>
      </p:sp>
    </p:spTree>
    <p:extLst>
      <p:ext uri="{BB962C8B-B14F-4D97-AF65-F5344CB8AC3E}">
        <p14:creationId xmlns:p14="http://schemas.microsoft.com/office/powerpoint/2010/main" val="4026936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61C82-53ED-631F-4B59-221BEA275904}"/>
              </a:ext>
            </a:extLst>
          </p:cNvPr>
          <p:cNvSpPr>
            <a:spLocks noGrp="1"/>
          </p:cNvSpPr>
          <p:nvPr>
            <p:ph type="title"/>
          </p:nvPr>
        </p:nvSpPr>
        <p:spPr>
          <a:xfrm>
            <a:off x="4702628" y="365125"/>
            <a:ext cx="6651171" cy="1325563"/>
          </a:xfrm>
        </p:spPr>
        <p:txBody>
          <a:bodyPr>
            <a:normAutofit/>
          </a:bodyPr>
          <a:lstStyle/>
          <a:p>
            <a:r>
              <a:rPr lang="en-CA" dirty="0"/>
              <a:t>St. Ignatius</a:t>
            </a:r>
          </a:p>
        </p:txBody>
      </p:sp>
      <p:sp>
        <p:nvSpPr>
          <p:cNvPr id="3" name="Content Placeholder 2">
            <a:extLst>
              <a:ext uri="{FF2B5EF4-FFF2-40B4-BE49-F238E27FC236}">
                <a16:creationId xmlns:a16="http://schemas.microsoft.com/office/drawing/2014/main" id="{13260DF3-0B50-8605-DDA1-0D880EA5BA2B}"/>
              </a:ext>
            </a:extLst>
          </p:cNvPr>
          <p:cNvSpPr>
            <a:spLocks noGrp="1"/>
          </p:cNvSpPr>
          <p:nvPr>
            <p:ph idx="1"/>
          </p:nvPr>
        </p:nvSpPr>
        <p:spPr>
          <a:xfrm>
            <a:off x="4983480" y="1825625"/>
            <a:ext cx="6487886" cy="4351338"/>
          </a:xfrm>
        </p:spPr>
        <p:txBody>
          <a:bodyPr>
            <a:normAutofit/>
          </a:bodyPr>
          <a:lstStyle/>
          <a:p>
            <a:r>
              <a:rPr lang="en-CA" dirty="0"/>
              <a:t>2</a:t>
            </a:r>
            <a:r>
              <a:rPr lang="en-CA" baseline="30000" dirty="0"/>
              <a:t>nd</a:t>
            </a:r>
            <a:r>
              <a:rPr lang="en-CA" dirty="0"/>
              <a:t> bishop of Antioch in Syria</a:t>
            </a:r>
          </a:p>
          <a:p>
            <a:r>
              <a:rPr lang="en-CA" dirty="0"/>
              <a:t>Wrote 7 letters on his journey to Rome</a:t>
            </a:r>
          </a:p>
          <a:p>
            <a:r>
              <a:rPr lang="en-CA" dirty="0"/>
              <a:t>Martyred c. 115 CE</a:t>
            </a:r>
          </a:p>
        </p:txBody>
      </p:sp>
      <p:pic>
        <p:nvPicPr>
          <p:cNvPr id="1026" name="Picture 2" descr="See related image detail. Celtic Christianity with The Celtic Society of St. James">
            <a:extLst>
              <a:ext uri="{FF2B5EF4-FFF2-40B4-BE49-F238E27FC236}">
                <a16:creationId xmlns:a16="http://schemas.microsoft.com/office/drawing/2014/main" id="{D3A648DE-10C1-9279-3459-5C7A98DE09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0938"/>
          <a:stretch/>
        </p:blipFill>
        <p:spPr bwMode="auto">
          <a:xfrm>
            <a:off x="20" y="10"/>
            <a:ext cx="4343380"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4056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5645C-8E4F-3F95-C638-0F735EEB3FAE}"/>
              </a:ext>
            </a:extLst>
          </p:cNvPr>
          <p:cNvSpPr>
            <a:spLocks noGrp="1"/>
          </p:cNvSpPr>
          <p:nvPr>
            <p:ph type="title"/>
          </p:nvPr>
        </p:nvSpPr>
        <p:spPr/>
        <p:txBody>
          <a:bodyPr/>
          <a:lstStyle/>
          <a:p>
            <a:r>
              <a:rPr lang="en-CA" dirty="0"/>
              <a:t>Letters of Ignatius: Smyrnaeans</a:t>
            </a:r>
          </a:p>
        </p:txBody>
      </p:sp>
      <p:sp>
        <p:nvSpPr>
          <p:cNvPr id="3" name="Content Placeholder 2">
            <a:extLst>
              <a:ext uri="{FF2B5EF4-FFF2-40B4-BE49-F238E27FC236}">
                <a16:creationId xmlns:a16="http://schemas.microsoft.com/office/drawing/2014/main" id="{BDE59C23-BFAF-C304-C378-B453485CEBAE}"/>
              </a:ext>
            </a:extLst>
          </p:cNvPr>
          <p:cNvSpPr>
            <a:spLocks noGrp="1"/>
          </p:cNvSpPr>
          <p:nvPr>
            <p:ph idx="1"/>
          </p:nvPr>
        </p:nvSpPr>
        <p:spPr>
          <a:xfrm>
            <a:off x="1120000" y="1825624"/>
            <a:ext cx="10233800" cy="5032375"/>
          </a:xfrm>
        </p:spPr>
        <p:txBody>
          <a:bodyPr>
            <a:normAutofit fontScale="85000" lnSpcReduction="20000"/>
          </a:bodyPr>
          <a:lstStyle/>
          <a:p>
            <a:pPr marL="0" indent="0">
              <a:lnSpc>
                <a:spcPct val="120000"/>
              </a:lnSpc>
              <a:buNone/>
            </a:pPr>
            <a:r>
              <a:rPr lang="en-CA" dirty="0"/>
              <a:t>Flee from schism as the source of mischief. You should all follow the </a:t>
            </a:r>
            <a:r>
              <a:rPr lang="en-CA" u="sng" dirty="0"/>
              <a:t>bishop</a:t>
            </a:r>
            <a:r>
              <a:rPr lang="en-CA" dirty="0"/>
              <a:t> as Jesus Christ did the Father. Follow, too, the presbytery as you would the apostles; and respect the deacons as you would God’s law. Nobody must do anything that has to do with the Church without the </a:t>
            </a:r>
            <a:r>
              <a:rPr lang="en-CA" u="sng" dirty="0"/>
              <a:t>bishop’s</a:t>
            </a:r>
            <a:r>
              <a:rPr lang="en-CA" dirty="0"/>
              <a:t> approval. You should regard that Eucharist as valid which is celebrated either by the </a:t>
            </a:r>
            <a:r>
              <a:rPr lang="en-CA" u="sng" dirty="0"/>
              <a:t>bishop</a:t>
            </a:r>
            <a:r>
              <a:rPr lang="en-CA" dirty="0"/>
              <a:t> or by someone he authorizes. Where the </a:t>
            </a:r>
            <a:r>
              <a:rPr lang="en-CA" u="sng" dirty="0"/>
              <a:t>bishop</a:t>
            </a:r>
            <a:r>
              <a:rPr lang="en-CA" dirty="0"/>
              <a:t> is present, there let the congregation gather, just as where Jesus Christ is, there is the Catholic Church. Without the </a:t>
            </a:r>
            <a:r>
              <a:rPr lang="en-CA" u="sng" dirty="0"/>
              <a:t>bishop’s</a:t>
            </a:r>
            <a:r>
              <a:rPr lang="en-CA" dirty="0"/>
              <a:t> supervision, no baptisms or love feasts are permitted. </a:t>
            </a:r>
          </a:p>
          <a:p>
            <a:pPr marL="0" indent="0">
              <a:buNone/>
            </a:pPr>
            <a:endParaRPr lang="en-CA" dirty="0"/>
          </a:p>
        </p:txBody>
      </p:sp>
    </p:spTree>
    <p:extLst>
      <p:ext uri="{BB962C8B-B14F-4D97-AF65-F5344CB8AC3E}">
        <p14:creationId xmlns:p14="http://schemas.microsoft.com/office/powerpoint/2010/main" val="1040078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05915-E978-54BC-3556-6A34C823288E}"/>
              </a:ext>
            </a:extLst>
          </p:cNvPr>
          <p:cNvSpPr>
            <a:spLocks noGrp="1"/>
          </p:cNvSpPr>
          <p:nvPr>
            <p:ph type="ctrTitle"/>
          </p:nvPr>
        </p:nvSpPr>
        <p:spPr/>
        <p:txBody>
          <a:bodyPr>
            <a:normAutofit/>
          </a:bodyPr>
          <a:lstStyle/>
          <a:p>
            <a:r>
              <a:rPr lang="en-CA" sz="8800" dirty="0"/>
              <a:t>Key Definitions &amp; Terms</a:t>
            </a:r>
          </a:p>
        </p:txBody>
      </p:sp>
      <p:sp>
        <p:nvSpPr>
          <p:cNvPr id="3" name="Subtitle 2">
            <a:extLst>
              <a:ext uri="{FF2B5EF4-FFF2-40B4-BE49-F238E27FC236}">
                <a16:creationId xmlns:a16="http://schemas.microsoft.com/office/drawing/2014/main" id="{9C483B6B-F84C-D9C2-60A8-DEEC74CE55C7}"/>
              </a:ext>
            </a:extLst>
          </p:cNvPr>
          <p:cNvSpPr>
            <a:spLocks noGrp="1"/>
          </p:cNvSpPr>
          <p:nvPr>
            <p:ph type="subTitle" idx="1"/>
          </p:nvPr>
        </p:nvSpPr>
        <p:spPr/>
        <p:txBody>
          <a:bodyPr/>
          <a:lstStyle/>
          <a:p>
            <a:endParaRPr lang="en-CA" dirty="0"/>
          </a:p>
        </p:txBody>
      </p:sp>
    </p:spTree>
    <p:extLst>
      <p:ext uri="{BB962C8B-B14F-4D97-AF65-F5344CB8AC3E}">
        <p14:creationId xmlns:p14="http://schemas.microsoft.com/office/powerpoint/2010/main" val="1519353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0B137-E0F0-197C-D447-B7B641C87AED}"/>
              </a:ext>
            </a:extLst>
          </p:cNvPr>
          <p:cNvSpPr>
            <a:spLocks noGrp="1"/>
          </p:cNvSpPr>
          <p:nvPr>
            <p:ph type="title"/>
          </p:nvPr>
        </p:nvSpPr>
        <p:spPr/>
        <p:txBody>
          <a:bodyPr/>
          <a:lstStyle/>
          <a:p>
            <a:r>
              <a:rPr lang="en-CA" altLang="en-US" dirty="0"/>
              <a:t>Terms for a Bishop</a:t>
            </a:r>
            <a:endParaRPr lang="en-CA" dirty="0"/>
          </a:p>
        </p:txBody>
      </p:sp>
      <p:sp>
        <p:nvSpPr>
          <p:cNvPr id="3" name="Content Placeholder 2">
            <a:extLst>
              <a:ext uri="{FF2B5EF4-FFF2-40B4-BE49-F238E27FC236}">
                <a16:creationId xmlns:a16="http://schemas.microsoft.com/office/drawing/2014/main" id="{395476C1-0A5E-0ADD-8C28-4A0292E78F06}"/>
              </a:ext>
            </a:extLst>
          </p:cNvPr>
          <p:cNvSpPr>
            <a:spLocks noGrp="1"/>
          </p:cNvSpPr>
          <p:nvPr>
            <p:ph idx="1"/>
          </p:nvPr>
        </p:nvSpPr>
        <p:spPr/>
        <p:txBody>
          <a:bodyPr/>
          <a:lstStyle/>
          <a:p>
            <a:pPr eaLnBrk="1" hangingPunct="1"/>
            <a:r>
              <a:rPr lang="en-US" altLang="en-US" dirty="0"/>
              <a:t>A bishop is someone who has been consecrated as a bishop. </a:t>
            </a:r>
            <a:endParaRPr lang="en-CA" altLang="en-US" dirty="0"/>
          </a:p>
          <a:p>
            <a:pPr eaLnBrk="1" hangingPunct="1"/>
            <a:r>
              <a:rPr lang="en-CA" altLang="en-US" dirty="0"/>
              <a:t>The Bishop or Diocesan Bishop is the head of a diocese</a:t>
            </a:r>
          </a:p>
          <a:p>
            <a:pPr eaLnBrk="1" hangingPunct="1"/>
            <a:r>
              <a:rPr lang="en-CA" altLang="en-US" dirty="0"/>
              <a:t>A Coadjutor Bishop is elected to succeed as the Diocesan Bishop</a:t>
            </a:r>
          </a:p>
          <a:p>
            <a:pPr eaLnBrk="1" hangingPunct="1"/>
            <a:r>
              <a:rPr lang="en-CA" altLang="en-US" dirty="0"/>
              <a:t>A Suffragan Bishop is an assistant bishop</a:t>
            </a:r>
          </a:p>
        </p:txBody>
      </p:sp>
    </p:spTree>
    <p:extLst>
      <p:ext uri="{BB962C8B-B14F-4D97-AF65-F5344CB8AC3E}">
        <p14:creationId xmlns:p14="http://schemas.microsoft.com/office/powerpoint/2010/main" val="2730161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E0C04-8FB1-4791-B94B-1D61CD063D5A}"/>
              </a:ext>
            </a:extLst>
          </p:cNvPr>
          <p:cNvSpPr>
            <a:spLocks noGrp="1"/>
          </p:cNvSpPr>
          <p:nvPr>
            <p:ph type="title"/>
          </p:nvPr>
        </p:nvSpPr>
        <p:spPr/>
        <p:txBody>
          <a:bodyPr/>
          <a:lstStyle/>
          <a:p>
            <a:r>
              <a:rPr lang="en-CA" dirty="0"/>
              <a:t>Province</a:t>
            </a:r>
          </a:p>
        </p:txBody>
      </p:sp>
      <p:sp>
        <p:nvSpPr>
          <p:cNvPr id="3" name="Content Placeholder 2">
            <a:extLst>
              <a:ext uri="{FF2B5EF4-FFF2-40B4-BE49-F238E27FC236}">
                <a16:creationId xmlns:a16="http://schemas.microsoft.com/office/drawing/2014/main" id="{839D6CA8-FA06-4D8D-B106-507880145ACD}"/>
              </a:ext>
            </a:extLst>
          </p:cNvPr>
          <p:cNvSpPr>
            <a:spLocks noGrp="1"/>
          </p:cNvSpPr>
          <p:nvPr>
            <p:ph idx="1"/>
          </p:nvPr>
        </p:nvSpPr>
        <p:spPr/>
        <p:txBody>
          <a:bodyPr>
            <a:normAutofit/>
          </a:bodyPr>
          <a:lstStyle/>
          <a:p>
            <a:pPr lvl="0" rtl="0" eaLnBrk="1" fontAlgn="base" hangingPunct="1"/>
            <a:r>
              <a:rPr lang="en-CA" dirty="0">
                <a:effectLst/>
                <a:latin typeface="+mj-lt"/>
                <a:ea typeface="+mj-ea"/>
                <a:cs typeface="+mj-cs"/>
              </a:rPr>
              <a:t>A province consists of a minimum of 4 dioceses </a:t>
            </a:r>
          </a:p>
          <a:p>
            <a:pPr lvl="1" eaLnBrk="1" hangingPunct="1"/>
            <a:r>
              <a:rPr lang="en-CA" dirty="0">
                <a:effectLst/>
                <a:latin typeface="+mj-lt"/>
                <a:ea typeface="+mj-ea"/>
                <a:cs typeface="+mj-cs"/>
              </a:rPr>
              <a:t>3 bishops are required to consecrate a bishop</a:t>
            </a:r>
            <a:endParaRPr lang="en-CA" dirty="0">
              <a:effectLst/>
            </a:endParaRPr>
          </a:p>
          <a:p>
            <a:pPr rtl="0" eaLnBrk="1" fontAlgn="base" hangingPunct="1"/>
            <a:r>
              <a:rPr lang="en-CA" dirty="0">
                <a:latin typeface="+mj-lt"/>
                <a:ea typeface="+mj-ea"/>
                <a:cs typeface="+mj-cs"/>
              </a:rPr>
              <a:t>A Metropolitan Bishop is:</a:t>
            </a:r>
          </a:p>
          <a:p>
            <a:pPr lvl="1" fontAlgn="base"/>
            <a:r>
              <a:rPr lang="en-CA" sz="2800" dirty="0"/>
              <a:t>an Archbishop</a:t>
            </a:r>
          </a:p>
          <a:p>
            <a:pPr lvl="1" rtl="0" eaLnBrk="1" fontAlgn="base" hangingPunct="1"/>
            <a:r>
              <a:rPr lang="en-CA" sz="2800" dirty="0"/>
              <a:t>Chair of Provincial Synod and Provincial Council</a:t>
            </a:r>
            <a:endParaRPr lang="en-CA" dirty="0">
              <a:effectLst/>
            </a:endParaRPr>
          </a:p>
          <a:p>
            <a:pPr lvl="1" rtl="0" eaLnBrk="1" fontAlgn="base" hangingPunct="1"/>
            <a:r>
              <a:rPr lang="en-CA" sz="2800" dirty="0"/>
              <a:t>also a Diocesan Bishop</a:t>
            </a:r>
            <a:endParaRPr lang="en-CA" dirty="0">
              <a:effectLst/>
            </a:endParaRPr>
          </a:p>
        </p:txBody>
      </p:sp>
    </p:spTree>
    <p:extLst>
      <p:ext uri="{BB962C8B-B14F-4D97-AF65-F5344CB8AC3E}">
        <p14:creationId xmlns:p14="http://schemas.microsoft.com/office/powerpoint/2010/main" val="1105886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8B24C-2D22-8D24-0D5A-DC1F9FC1B266}"/>
              </a:ext>
            </a:extLst>
          </p:cNvPr>
          <p:cNvSpPr>
            <a:spLocks noGrp="1"/>
          </p:cNvSpPr>
          <p:nvPr>
            <p:ph type="title"/>
          </p:nvPr>
        </p:nvSpPr>
        <p:spPr/>
        <p:txBody>
          <a:bodyPr>
            <a:normAutofit fontScale="90000"/>
          </a:bodyPr>
          <a:lstStyle/>
          <a:p>
            <a:r>
              <a:rPr lang="en-CA" dirty="0"/>
              <a:t>The Jurisdiction of the Provincial Synod of Ontario </a:t>
            </a:r>
          </a:p>
        </p:txBody>
      </p:sp>
      <p:sp>
        <p:nvSpPr>
          <p:cNvPr id="3" name="Content Placeholder 2">
            <a:extLst>
              <a:ext uri="{FF2B5EF4-FFF2-40B4-BE49-F238E27FC236}">
                <a16:creationId xmlns:a16="http://schemas.microsoft.com/office/drawing/2014/main" id="{B3CD93BF-238F-C3CC-C375-2F7DE90EE196}"/>
              </a:ext>
            </a:extLst>
          </p:cNvPr>
          <p:cNvSpPr>
            <a:spLocks noGrp="1"/>
          </p:cNvSpPr>
          <p:nvPr>
            <p:ph idx="1"/>
          </p:nvPr>
        </p:nvSpPr>
        <p:spPr/>
        <p:txBody>
          <a:bodyPr>
            <a:normAutofit/>
          </a:bodyPr>
          <a:lstStyle/>
          <a:p>
            <a:r>
              <a:rPr lang="en-CA" dirty="0"/>
              <a:t>The confirmation of the election, consecration and resignation of bishops within the Province</a:t>
            </a:r>
          </a:p>
          <a:p>
            <a:r>
              <a:rPr lang="en-CA" dirty="0"/>
              <a:t>Provision for the ecclesiastical discipline and </a:t>
            </a:r>
            <a:br>
              <a:rPr lang="en-CA" dirty="0"/>
            </a:br>
            <a:r>
              <a:rPr lang="en-CA" dirty="0"/>
              <a:t>trial of bishops in the Province </a:t>
            </a:r>
          </a:p>
        </p:txBody>
      </p:sp>
    </p:spTree>
    <p:extLst>
      <p:ext uri="{BB962C8B-B14F-4D97-AF65-F5344CB8AC3E}">
        <p14:creationId xmlns:p14="http://schemas.microsoft.com/office/powerpoint/2010/main" val="3361366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26D97-FA28-D5C9-1A52-945F5CAFD757}"/>
              </a:ext>
            </a:extLst>
          </p:cNvPr>
          <p:cNvSpPr>
            <a:spLocks noGrp="1"/>
          </p:cNvSpPr>
          <p:nvPr>
            <p:ph type="title"/>
          </p:nvPr>
        </p:nvSpPr>
        <p:spPr/>
        <p:txBody>
          <a:bodyPr>
            <a:normAutofit fontScale="90000"/>
          </a:bodyPr>
          <a:lstStyle/>
          <a:p>
            <a:r>
              <a:rPr lang="en-CA" sz="5400" b="0" kern="1200" dirty="0">
                <a:solidFill>
                  <a:schemeClr val="tx1"/>
                </a:solidFill>
                <a:effectLst/>
                <a:latin typeface="+mj-lt"/>
                <a:ea typeface="+mj-ea"/>
                <a:cs typeface="+mj-cs"/>
              </a:rPr>
              <a:t>The Jurisdiction of the Provincial Synod of Ontario </a:t>
            </a:r>
            <a:endParaRPr lang="en-CA" dirty="0"/>
          </a:p>
        </p:txBody>
      </p:sp>
      <p:sp>
        <p:nvSpPr>
          <p:cNvPr id="3" name="Content Placeholder 2">
            <a:extLst>
              <a:ext uri="{FF2B5EF4-FFF2-40B4-BE49-F238E27FC236}">
                <a16:creationId xmlns:a16="http://schemas.microsoft.com/office/drawing/2014/main" id="{0910BE8B-82DC-65B5-47D3-7686F6820FD6}"/>
              </a:ext>
            </a:extLst>
          </p:cNvPr>
          <p:cNvSpPr>
            <a:spLocks noGrp="1"/>
          </p:cNvSpPr>
          <p:nvPr>
            <p:ph idx="1"/>
          </p:nvPr>
        </p:nvSpPr>
        <p:spPr/>
        <p:txBody>
          <a:bodyPr/>
          <a:lstStyle/>
          <a:p>
            <a:r>
              <a:rPr lang="en-US" dirty="0"/>
              <a:t>With the consent of General Synod, and the dioceses affected, the division of the Province into dioceses, the establishment of missionary dioceses within the Province, the division of existing dioceses and the adjustment or re-arrangement of diocesan boundaries</a:t>
            </a:r>
            <a:endParaRPr lang="en-CA" dirty="0"/>
          </a:p>
        </p:txBody>
      </p:sp>
    </p:spTree>
    <p:extLst>
      <p:ext uri="{BB962C8B-B14F-4D97-AF65-F5344CB8AC3E}">
        <p14:creationId xmlns:p14="http://schemas.microsoft.com/office/powerpoint/2010/main" val="1746457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93726-67EB-AE8E-4377-690B2CB87774}"/>
              </a:ext>
            </a:extLst>
          </p:cNvPr>
          <p:cNvSpPr>
            <a:spLocks noGrp="1"/>
          </p:cNvSpPr>
          <p:nvPr>
            <p:ph type="ctrTitle"/>
          </p:nvPr>
        </p:nvSpPr>
        <p:spPr/>
        <p:txBody>
          <a:bodyPr>
            <a:noAutofit/>
          </a:bodyPr>
          <a:lstStyle/>
          <a:p>
            <a:r>
              <a:rPr lang="en-CA" sz="6600"/>
              <a:t>The Anglican Church </a:t>
            </a:r>
            <a:br>
              <a:rPr lang="en-CA" sz="6600"/>
            </a:br>
            <a:r>
              <a:rPr lang="en-CA" sz="6600"/>
              <a:t>of  Canada</a:t>
            </a:r>
            <a:endParaRPr lang="en-CA" sz="6600" dirty="0"/>
          </a:p>
        </p:txBody>
      </p:sp>
      <p:sp>
        <p:nvSpPr>
          <p:cNvPr id="3" name="Subtitle 2">
            <a:extLst>
              <a:ext uri="{FF2B5EF4-FFF2-40B4-BE49-F238E27FC236}">
                <a16:creationId xmlns:a16="http://schemas.microsoft.com/office/drawing/2014/main" id="{F97951E0-8030-82EC-2C59-A35FADE8BA58}"/>
              </a:ext>
            </a:extLst>
          </p:cNvPr>
          <p:cNvSpPr>
            <a:spLocks noGrp="1"/>
          </p:cNvSpPr>
          <p:nvPr>
            <p:ph type="subTitle" idx="1"/>
          </p:nvPr>
        </p:nvSpPr>
        <p:spPr/>
        <p:txBody>
          <a:bodyPr/>
          <a:lstStyle/>
          <a:p>
            <a:endParaRPr lang="en-CA"/>
          </a:p>
        </p:txBody>
      </p:sp>
      <p:pic>
        <p:nvPicPr>
          <p:cNvPr id="2050" name="Picture 2" descr="Image result for anglican church of canada">
            <a:extLst>
              <a:ext uri="{FF2B5EF4-FFF2-40B4-BE49-F238E27FC236}">
                <a16:creationId xmlns:a16="http://schemas.microsoft.com/office/drawing/2014/main" id="{431E1302-CDA6-5CBA-A41B-9E30CBA00C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4720" y="3164326"/>
            <a:ext cx="3448685" cy="3487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215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C262-A51B-614E-D858-FB11050CE3CE}"/>
              </a:ext>
            </a:extLst>
          </p:cNvPr>
          <p:cNvSpPr>
            <a:spLocks noGrp="1"/>
          </p:cNvSpPr>
          <p:nvPr>
            <p:ph type="title"/>
          </p:nvPr>
        </p:nvSpPr>
        <p:spPr/>
        <p:txBody>
          <a:bodyPr/>
          <a:lstStyle/>
          <a:p>
            <a:r>
              <a:rPr lang="en-CA" altLang="en-US" dirty="0"/>
              <a:t>Missionary Societies</a:t>
            </a:r>
            <a:endParaRPr lang="en-CA" dirty="0"/>
          </a:p>
        </p:txBody>
      </p:sp>
      <p:sp>
        <p:nvSpPr>
          <p:cNvPr id="3" name="Content Placeholder 2">
            <a:extLst>
              <a:ext uri="{FF2B5EF4-FFF2-40B4-BE49-F238E27FC236}">
                <a16:creationId xmlns:a16="http://schemas.microsoft.com/office/drawing/2014/main" id="{482DDB71-E8BE-F2D9-B4BE-24674CFEFF1A}"/>
              </a:ext>
            </a:extLst>
          </p:cNvPr>
          <p:cNvSpPr>
            <a:spLocks noGrp="1"/>
          </p:cNvSpPr>
          <p:nvPr>
            <p:ph idx="1"/>
          </p:nvPr>
        </p:nvSpPr>
        <p:spPr>
          <a:xfrm>
            <a:off x="1120000" y="1825624"/>
            <a:ext cx="10233800" cy="5032375"/>
          </a:xfrm>
        </p:spPr>
        <p:txBody>
          <a:bodyPr>
            <a:normAutofit/>
          </a:bodyPr>
          <a:lstStyle/>
          <a:p>
            <a:pPr eaLnBrk="1" hangingPunct="1"/>
            <a:r>
              <a:rPr lang="en-CA" altLang="en-US" dirty="0"/>
              <a:t>Those societies founded for international outreach of the Church of England:</a:t>
            </a:r>
          </a:p>
          <a:p>
            <a:pPr lvl="1" eaLnBrk="1" hangingPunct="1"/>
            <a:r>
              <a:rPr lang="en-CA" altLang="en-US" dirty="0"/>
              <a:t>Society for the Propagation of the Gospel (</a:t>
            </a:r>
            <a:r>
              <a:rPr lang="en-CA" altLang="en-US" dirty="0" err="1"/>
              <a:t>SPG</a:t>
            </a:r>
            <a:r>
              <a:rPr lang="en-CA" altLang="en-US" dirty="0"/>
              <a:t>)</a:t>
            </a:r>
          </a:p>
          <a:p>
            <a:pPr lvl="1" eaLnBrk="1" hangingPunct="1"/>
            <a:r>
              <a:rPr lang="en-CA" altLang="en-US" dirty="0"/>
              <a:t>Church Missionary Society (CMS)</a:t>
            </a:r>
          </a:p>
          <a:p>
            <a:pPr eaLnBrk="1" hangingPunct="1"/>
            <a:r>
              <a:rPr lang="en-CA" dirty="0"/>
              <a:t>These societies started congregations of the </a:t>
            </a:r>
            <a:br>
              <a:rPr lang="en-CA" dirty="0"/>
            </a:br>
            <a:r>
              <a:rPr lang="en-CA" dirty="0"/>
              <a:t>Church of England in Canada</a:t>
            </a:r>
          </a:p>
          <a:p>
            <a:r>
              <a:rPr lang="en-CA" altLang="en-US" dirty="0"/>
              <a:t>Initially Canadian Dioceses were overseas dioceses of the See of Canterbury</a:t>
            </a:r>
            <a:endParaRPr lang="en-CA" dirty="0"/>
          </a:p>
        </p:txBody>
      </p:sp>
    </p:spTree>
    <p:extLst>
      <p:ext uri="{BB962C8B-B14F-4D97-AF65-F5344CB8AC3E}">
        <p14:creationId xmlns:p14="http://schemas.microsoft.com/office/powerpoint/2010/main" val="3100715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BC4D628-3E20-4EA0-8A06-E155A9A4665E}"/>
              </a:ext>
            </a:extLst>
          </p:cNvPr>
          <p:cNvSpPr>
            <a:spLocks noGrp="1" noChangeArrowheads="1"/>
          </p:cNvSpPr>
          <p:nvPr>
            <p:ph type="title"/>
          </p:nvPr>
        </p:nvSpPr>
        <p:spPr/>
        <p:txBody>
          <a:bodyPr/>
          <a:lstStyle/>
          <a:p>
            <a:pPr eaLnBrk="1" hangingPunct="1"/>
            <a:r>
              <a:rPr lang="en-US" altLang="en-US" dirty="0"/>
              <a:t>The Church of England in Canada</a:t>
            </a:r>
          </a:p>
        </p:txBody>
      </p:sp>
      <p:sp>
        <p:nvSpPr>
          <p:cNvPr id="5123" name="Rectangle 3">
            <a:extLst>
              <a:ext uri="{FF2B5EF4-FFF2-40B4-BE49-F238E27FC236}">
                <a16:creationId xmlns:a16="http://schemas.microsoft.com/office/drawing/2014/main" id="{C0943E94-85C0-40EB-A608-95C65F4819E3}"/>
              </a:ext>
            </a:extLst>
          </p:cNvPr>
          <p:cNvSpPr>
            <a:spLocks noGrp="1" noChangeArrowheads="1"/>
          </p:cNvSpPr>
          <p:nvPr>
            <p:ph type="body" idx="1"/>
          </p:nvPr>
        </p:nvSpPr>
        <p:spPr/>
        <p:txBody>
          <a:bodyPr>
            <a:normAutofit/>
          </a:bodyPr>
          <a:lstStyle/>
          <a:p>
            <a:pPr eaLnBrk="1" hangingPunct="1"/>
            <a:r>
              <a:rPr lang="en-CA" sz="3900" dirty="0"/>
              <a:t>A bishop is required to confirm people, consecrate deacons and ordain priests</a:t>
            </a:r>
          </a:p>
          <a:p>
            <a:pPr eaLnBrk="1" hangingPunct="1"/>
            <a:r>
              <a:rPr lang="en-CA" altLang="en-US" sz="3900" dirty="0"/>
              <a:t>Bishop Charles </a:t>
            </a:r>
            <a:r>
              <a:rPr lang="en-CA" altLang="en-US" sz="3900" dirty="0" err="1"/>
              <a:t>Inglis</a:t>
            </a:r>
            <a:r>
              <a:rPr lang="en-CA" altLang="en-US" sz="3900" dirty="0"/>
              <a:t> made Bishop of Nova Scotia in 1787, the first Bishop in Canada</a:t>
            </a:r>
          </a:p>
          <a:p>
            <a:pPr lvl="1" eaLnBrk="1" hangingPunct="1"/>
            <a:r>
              <a:rPr lang="en-CA" altLang="en-US" dirty="0"/>
              <a:t>necessitated by the American Revolutionary War </a:t>
            </a:r>
            <a:br>
              <a:rPr lang="en-CA" altLang="en-US" dirty="0"/>
            </a:br>
            <a:r>
              <a:rPr lang="en-CA" altLang="en-US" dirty="0"/>
              <a:t>1776 – 1783 and the settlement of loyalists and refugees</a:t>
            </a:r>
          </a:p>
          <a:p>
            <a:pPr eaLnBrk="1" hangingPunct="1"/>
            <a:r>
              <a:rPr lang="en-CA" altLang="en-US" dirty="0"/>
              <a:t>Diocese of Quebec established 1793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0DBF4-E1A5-16F6-7396-3D8CE735C2BE}"/>
              </a:ext>
            </a:extLst>
          </p:cNvPr>
          <p:cNvSpPr>
            <a:spLocks noGrp="1"/>
          </p:cNvSpPr>
          <p:nvPr>
            <p:ph type="title"/>
          </p:nvPr>
        </p:nvSpPr>
        <p:spPr/>
        <p:txBody>
          <a:bodyPr/>
          <a:lstStyle/>
          <a:p>
            <a:r>
              <a:rPr lang="en-CA" dirty="0"/>
              <a:t>Campaign Goal</a:t>
            </a:r>
          </a:p>
        </p:txBody>
      </p:sp>
      <p:sp>
        <p:nvSpPr>
          <p:cNvPr id="3" name="Content Placeholder 2">
            <a:extLst>
              <a:ext uri="{FF2B5EF4-FFF2-40B4-BE49-F238E27FC236}">
                <a16:creationId xmlns:a16="http://schemas.microsoft.com/office/drawing/2014/main" id="{B0A5ED03-615D-FC09-DE7D-6ADF98CDF2C6}"/>
              </a:ext>
            </a:extLst>
          </p:cNvPr>
          <p:cNvSpPr>
            <a:spLocks noGrp="1"/>
          </p:cNvSpPr>
          <p:nvPr>
            <p:ph idx="1"/>
          </p:nvPr>
        </p:nvSpPr>
        <p:spPr/>
        <p:txBody>
          <a:bodyPr/>
          <a:lstStyle/>
          <a:p>
            <a:r>
              <a:rPr lang="en-CA" dirty="0"/>
              <a:t>To bring the Anne Germond Legacy Fund to about $4,000,000, so that it generates an interest income to support the office of the Bishop of Algoma.</a:t>
            </a:r>
          </a:p>
          <a:p>
            <a:r>
              <a:rPr lang="en-CA" dirty="0"/>
              <a:t>At 5%, $200,000 interest income would be generated annually.</a:t>
            </a:r>
          </a:p>
        </p:txBody>
      </p:sp>
    </p:spTree>
    <p:extLst>
      <p:ext uri="{BB962C8B-B14F-4D97-AF65-F5344CB8AC3E}">
        <p14:creationId xmlns:p14="http://schemas.microsoft.com/office/powerpoint/2010/main" val="2350968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1E40A-507D-B55D-ECAD-14F19D433DC7}"/>
              </a:ext>
            </a:extLst>
          </p:cNvPr>
          <p:cNvSpPr>
            <a:spLocks noGrp="1"/>
          </p:cNvSpPr>
          <p:nvPr>
            <p:ph type="title"/>
          </p:nvPr>
        </p:nvSpPr>
        <p:spPr/>
        <p:txBody>
          <a:bodyPr/>
          <a:lstStyle/>
          <a:p>
            <a:r>
              <a:rPr lang="en-CA" dirty="0"/>
              <a:t>The Church of England in Canada</a:t>
            </a:r>
          </a:p>
        </p:txBody>
      </p:sp>
      <p:sp>
        <p:nvSpPr>
          <p:cNvPr id="3" name="Content Placeholder 2">
            <a:extLst>
              <a:ext uri="{FF2B5EF4-FFF2-40B4-BE49-F238E27FC236}">
                <a16:creationId xmlns:a16="http://schemas.microsoft.com/office/drawing/2014/main" id="{96C01017-5947-5404-FF89-A7608B0E1A97}"/>
              </a:ext>
            </a:extLst>
          </p:cNvPr>
          <p:cNvSpPr>
            <a:spLocks noGrp="1"/>
          </p:cNvSpPr>
          <p:nvPr>
            <p:ph idx="1"/>
          </p:nvPr>
        </p:nvSpPr>
        <p:spPr>
          <a:xfrm>
            <a:off x="1120000" y="1825624"/>
            <a:ext cx="10233800" cy="4872887"/>
          </a:xfrm>
        </p:spPr>
        <p:txBody>
          <a:bodyPr>
            <a:normAutofit lnSpcReduction="10000"/>
          </a:bodyPr>
          <a:lstStyle/>
          <a:p>
            <a:pPr>
              <a:lnSpc>
                <a:spcPct val="110000"/>
              </a:lnSpc>
            </a:pPr>
            <a:r>
              <a:rPr lang="en-CA" sz="3900" dirty="0"/>
              <a:t>Bishop John Strachan</a:t>
            </a:r>
          </a:p>
          <a:p>
            <a:pPr lvl="1">
              <a:lnSpc>
                <a:spcPct val="110000"/>
              </a:lnSpc>
            </a:pPr>
            <a:r>
              <a:rPr lang="en-CA" altLang="en-US" dirty="0"/>
              <a:t>Diocese of Toronto established 1839</a:t>
            </a:r>
          </a:p>
          <a:p>
            <a:pPr lvl="1">
              <a:lnSpc>
                <a:spcPct val="110000"/>
              </a:lnSpc>
            </a:pPr>
            <a:r>
              <a:rPr lang="en-CA" altLang="en-US" dirty="0"/>
              <a:t>1</a:t>
            </a:r>
            <a:r>
              <a:rPr lang="en-CA" altLang="en-US" baseline="30000" dirty="0"/>
              <a:t>st</a:t>
            </a:r>
            <a:r>
              <a:rPr lang="en-CA" altLang="en-US" dirty="0"/>
              <a:t> Bishop of  Toronto, 1839-1867</a:t>
            </a:r>
          </a:p>
          <a:p>
            <a:pPr lvl="1">
              <a:lnSpc>
                <a:spcPct val="110000"/>
              </a:lnSpc>
            </a:pPr>
            <a:r>
              <a:rPr lang="en-CA" altLang="en-US" dirty="0"/>
              <a:t>demonstrated leadership required </a:t>
            </a:r>
            <a:br>
              <a:rPr lang="en-CA" altLang="en-US" dirty="0"/>
            </a:br>
            <a:r>
              <a:rPr lang="en-CA" altLang="en-US" dirty="0"/>
              <a:t>of a Bishop to address problems </a:t>
            </a:r>
            <a:br>
              <a:rPr lang="en-CA" altLang="en-US" dirty="0"/>
            </a:br>
            <a:r>
              <a:rPr lang="en-CA" altLang="en-US" dirty="0"/>
              <a:t>in the church and in his diocese</a:t>
            </a:r>
          </a:p>
          <a:p>
            <a:pPr lvl="1">
              <a:lnSpc>
                <a:spcPct val="110000"/>
              </a:lnSpc>
            </a:pPr>
            <a:r>
              <a:rPr lang="en-CA" altLang="en-US" dirty="0"/>
              <a:t>established Indian missions on </a:t>
            </a:r>
            <a:br>
              <a:rPr lang="en-CA" altLang="en-US" dirty="0"/>
            </a:br>
            <a:r>
              <a:rPr lang="en-CA" altLang="en-US" dirty="0"/>
              <a:t>Manitoulin Island and Sault Ste. Marie</a:t>
            </a:r>
          </a:p>
        </p:txBody>
      </p:sp>
      <p:pic>
        <p:nvPicPr>
          <p:cNvPr id="3074" name="Picture 2" descr="See related image detail. John Strachan Quotes. QuotesGram">
            <a:extLst>
              <a:ext uri="{FF2B5EF4-FFF2-40B4-BE49-F238E27FC236}">
                <a16:creationId xmlns:a16="http://schemas.microsoft.com/office/drawing/2014/main" id="{EDA33E15-9DB2-E0E1-CA10-B1C415D520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14332" y="1466401"/>
            <a:ext cx="3641079" cy="5391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8964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A12965F-8EAF-40A3-A109-618BF73B00E5}"/>
              </a:ext>
            </a:extLst>
          </p:cNvPr>
          <p:cNvSpPr>
            <a:spLocks noGrp="1"/>
          </p:cNvSpPr>
          <p:nvPr>
            <p:ph type="title"/>
          </p:nvPr>
        </p:nvSpPr>
        <p:spPr/>
        <p:txBody>
          <a:bodyPr/>
          <a:lstStyle/>
          <a:p>
            <a:pPr eaLnBrk="1" hangingPunct="1"/>
            <a:r>
              <a:rPr lang="en-CA" altLang="en-US" dirty="0"/>
              <a:t>Establishing Diocesan Synod</a:t>
            </a:r>
          </a:p>
        </p:txBody>
      </p:sp>
      <p:sp>
        <p:nvSpPr>
          <p:cNvPr id="6147" name="Content Placeholder 2">
            <a:extLst>
              <a:ext uri="{FF2B5EF4-FFF2-40B4-BE49-F238E27FC236}">
                <a16:creationId xmlns:a16="http://schemas.microsoft.com/office/drawing/2014/main" id="{64EA4146-5002-4A90-A877-85BD327EE9ED}"/>
              </a:ext>
            </a:extLst>
          </p:cNvPr>
          <p:cNvSpPr>
            <a:spLocks noGrp="1"/>
          </p:cNvSpPr>
          <p:nvPr>
            <p:ph idx="1"/>
          </p:nvPr>
        </p:nvSpPr>
        <p:spPr/>
        <p:txBody>
          <a:bodyPr>
            <a:normAutofit/>
          </a:bodyPr>
          <a:lstStyle/>
          <a:p>
            <a:r>
              <a:rPr lang="en-CA" dirty="0"/>
              <a:t>The church needed lay representation in order to raise funds by collecting an offering during a worship service. </a:t>
            </a:r>
          </a:p>
          <a:p>
            <a:r>
              <a:rPr lang="en-CA" dirty="0"/>
              <a:t>Informal meetings of clergy and lay people were held, at least as early 1851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DD451-7054-D285-7E59-91BBC8C1CF76}"/>
              </a:ext>
            </a:extLst>
          </p:cNvPr>
          <p:cNvSpPr>
            <a:spLocks noGrp="1"/>
          </p:cNvSpPr>
          <p:nvPr>
            <p:ph type="title"/>
          </p:nvPr>
        </p:nvSpPr>
        <p:spPr/>
        <p:txBody>
          <a:bodyPr/>
          <a:lstStyle/>
          <a:p>
            <a:r>
              <a:rPr lang="en-CA" altLang="en-US" dirty="0"/>
              <a:t>Establishing Diocesan </a:t>
            </a:r>
            <a:r>
              <a:rPr lang="en-CA" dirty="0"/>
              <a:t>Synod</a:t>
            </a:r>
          </a:p>
        </p:txBody>
      </p:sp>
      <p:sp>
        <p:nvSpPr>
          <p:cNvPr id="3" name="Content Placeholder 2">
            <a:extLst>
              <a:ext uri="{FF2B5EF4-FFF2-40B4-BE49-F238E27FC236}">
                <a16:creationId xmlns:a16="http://schemas.microsoft.com/office/drawing/2014/main" id="{D750A9F2-F1B2-F467-51A1-C33F6B7CC2F5}"/>
              </a:ext>
            </a:extLst>
          </p:cNvPr>
          <p:cNvSpPr>
            <a:spLocks noGrp="1"/>
          </p:cNvSpPr>
          <p:nvPr>
            <p:ph idx="1"/>
          </p:nvPr>
        </p:nvSpPr>
        <p:spPr/>
        <p:txBody>
          <a:bodyPr/>
          <a:lstStyle/>
          <a:p>
            <a:r>
              <a:rPr lang="en-CA" altLang="en-US" dirty="0"/>
              <a:t>Through the leadership of Bishop Strachan, </a:t>
            </a:r>
            <a:br>
              <a:rPr lang="en-CA" altLang="en-US" dirty="0"/>
            </a:br>
            <a:r>
              <a:rPr lang="en-CA" altLang="en-US" dirty="0"/>
              <a:t>the legislature</a:t>
            </a:r>
            <a:r>
              <a:rPr lang="en-CA" altLang="en-US" baseline="0" dirty="0"/>
              <a:t> of the Province of Canada </a:t>
            </a:r>
            <a:r>
              <a:rPr lang="en-CA" altLang="en-US" dirty="0"/>
              <a:t>in 1857 </a:t>
            </a:r>
            <a:r>
              <a:rPr lang="en-CA" altLang="en-US" baseline="0" dirty="0"/>
              <a:t> passed legislation to enable the Church of England to meet in Synod and make decisions, instituting the first of such synods in the British colonies</a:t>
            </a:r>
            <a:endParaRPr lang="en-CA" altLang="en-US" dirty="0"/>
          </a:p>
          <a:p>
            <a:pPr lvl="1"/>
            <a:r>
              <a:rPr lang="en-CA" altLang="en-US" dirty="0"/>
              <a:t>A synod is the legislature of a diocese, province or national church</a:t>
            </a:r>
          </a:p>
          <a:p>
            <a:pPr lvl="1"/>
            <a:r>
              <a:rPr lang="en-CA" altLang="en-US" dirty="0"/>
              <a:t>It is comprised of bishop(s), clergy and laity</a:t>
            </a:r>
            <a:endParaRPr lang="en-CA" dirty="0"/>
          </a:p>
        </p:txBody>
      </p:sp>
    </p:spTree>
    <p:extLst>
      <p:ext uri="{BB962C8B-B14F-4D97-AF65-F5344CB8AC3E}">
        <p14:creationId xmlns:p14="http://schemas.microsoft.com/office/powerpoint/2010/main" val="870503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2563F-4CDE-22E2-DB26-81102BE5888F}"/>
              </a:ext>
            </a:extLst>
          </p:cNvPr>
          <p:cNvSpPr>
            <a:spLocks noGrp="1"/>
          </p:cNvSpPr>
          <p:nvPr>
            <p:ph type="title"/>
          </p:nvPr>
        </p:nvSpPr>
        <p:spPr/>
        <p:txBody>
          <a:bodyPr/>
          <a:lstStyle/>
          <a:p>
            <a:r>
              <a:rPr lang="en-CA" dirty="0"/>
              <a:t>Establishing New Dioceses</a:t>
            </a:r>
          </a:p>
        </p:txBody>
      </p:sp>
      <p:sp>
        <p:nvSpPr>
          <p:cNvPr id="3" name="Content Placeholder 2">
            <a:extLst>
              <a:ext uri="{FF2B5EF4-FFF2-40B4-BE49-F238E27FC236}">
                <a16:creationId xmlns:a16="http://schemas.microsoft.com/office/drawing/2014/main" id="{AD4D90EF-BA9E-5F6B-1055-6A06E1022D00}"/>
              </a:ext>
            </a:extLst>
          </p:cNvPr>
          <p:cNvSpPr>
            <a:spLocks noGrp="1"/>
          </p:cNvSpPr>
          <p:nvPr>
            <p:ph idx="1"/>
          </p:nvPr>
        </p:nvSpPr>
        <p:spPr/>
        <p:txBody>
          <a:bodyPr>
            <a:normAutofit fontScale="92500" lnSpcReduction="10000"/>
          </a:bodyPr>
          <a:lstStyle/>
          <a:p>
            <a:pPr>
              <a:lnSpc>
                <a:spcPct val="110000"/>
              </a:lnSpc>
            </a:pPr>
            <a:r>
              <a:rPr lang="en-CA" dirty="0"/>
              <a:t>The problems for a growing church in the colonies</a:t>
            </a:r>
          </a:p>
          <a:p>
            <a:pPr lvl="1">
              <a:lnSpc>
                <a:spcPct val="110000"/>
              </a:lnSpc>
            </a:pPr>
            <a:r>
              <a:rPr lang="en-CA" dirty="0"/>
              <a:t>The growing number of parishes was more than one Bishop could manage</a:t>
            </a:r>
          </a:p>
          <a:p>
            <a:pPr lvl="1">
              <a:lnSpc>
                <a:spcPct val="110000"/>
              </a:lnSpc>
            </a:pPr>
            <a:r>
              <a:rPr lang="en-CA" dirty="0"/>
              <a:t>New dioceses were needed in order to have a bishop to raise up and ordain deacons and priests, and supervise new parishes</a:t>
            </a:r>
          </a:p>
          <a:p>
            <a:pPr lvl="1">
              <a:lnSpc>
                <a:spcPct val="110000"/>
              </a:lnSpc>
            </a:pPr>
            <a:r>
              <a:rPr lang="en-CA" dirty="0"/>
              <a:t>The Parliament of Great Britian could only create a diocese in a colony in the British Empire</a:t>
            </a:r>
          </a:p>
        </p:txBody>
      </p:sp>
    </p:spTree>
    <p:extLst>
      <p:ext uri="{BB962C8B-B14F-4D97-AF65-F5344CB8AC3E}">
        <p14:creationId xmlns:p14="http://schemas.microsoft.com/office/powerpoint/2010/main" val="701614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BAA1A-C669-77D1-9CDF-38C844BCAE67}"/>
              </a:ext>
            </a:extLst>
          </p:cNvPr>
          <p:cNvSpPr>
            <a:spLocks noGrp="1"/>
          </p:cNvSpPr>
          <p:nvPr>
            <p:ph type="title"/>
          </p:nvPr>
        </p:nvSpPr>
        <p:spPr/>
        <p:txBody>
          <a:bodyPr/>
          <a:lstStyle/>
          <a:p>
            <a:r>
              <a:rPr lang="en-US" dirty="0"/>
              <a:t>Establishing New Dioceses</a:t>
            </a:r>
            <a:endParaRPr lang="en-CA" dirty="0"/>
          </a:p>
        </p:txBody>
      </p:sp>
      <p:sp>
        <p:nvSpPr>
          <p:cNvPr id="3" name="Content Placeholder 2">
            <a:extLst>
              <a:ext uri="{FF2B5EF4-FFF2-40B4-BE49-F238E27FC236}">
                <a16:creationId xmlns:a16="http://schemas.microsoft.com/office/drawing/2014/main" id="{7DD5C970-53EC-3A51-14EB-233CFF3B1D1B}"/>
              </a:ext>
            </a:extLst>
          </p:cNvPr>
          <p:cNvSpPr>
            <a:spLocks noGrp="1"/>
          </p:cNvSpPr>
          <p:nvPr>
            <p:ph idx="1"/>
          </p:nvPr>
        </p:nvSpPr>
        <p:spPr/>
        <p:txBody>
          <a:bodyPr/>
          <a:lstStyle/>
          <a:p>
            <a:pPr>
              <a:lnSpc>
                <a:spcPct val="110000"/>
              </a:lnSpc>
            </a:pPr>
            <a:r>
              <a:rPr lang="en-CA" sz="3600" kern="1200" dirty="0">
                <a:solidFill>
                  <a:schemeClr val="tx1"/>
                </a:solidFill>
                <a:effectLst/>
                <a:latin typeface="+mn-lt"/>
                <a:ea typeface="+mn-ea"/>
                <a:cs typeface="+mn-cs"/>
              </a:rPr>
              <a:t>Through the leadership of Bishop Strachan, </a:t>
            </a:r>
            <a:r>
              <a:rPr lang="en-CA" altLang="en-US" dirty="0"/>
              <a:t>the legislature</a:t>
            </a:r>
            <a:r>
              <a:rPr lang="en-CA" altLang="en-US" baseline="0" dirty="0"/>
              <a:t> of the Province of Canada </a:t>
            </a:r>
            <a:r>
              <a:rPr lang="en-CA" dirty="0"/>
              <a:t>in </a:t>
            </a:r>
            <a:r>
              <a:rPr lang="en-CA" altLang="en-US" dirty="0"/>
              <a:t>1857 </a:t>
            </a:r>
            <a:r>
              <a:rPr lang="en-CA" altLang="en-US" baseline="0" dirty="0"/>
              <a:t>passed legislation to create the Diocese of Huron</a:t>
            </a:r>
            <a:endParaRPr lang="en-CA" dirty="0"/>
          </a:p>
        </p:txBody>
      </p:sp>
    </p:spTree>
    <p:extLst>
      <p:ext uri="{BB962C8B-B14F-4D97-AF65-F5344CB8AC3E}">
        <p14:creationId xmlns:p14="http://schemas.microsoft.com/office/powerpoint/2010/main" val="3895440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D8891-DE2F-2154-2D02-1840152155F0}"/>
              </a:ext>
            </a:extLst>
          </p:cNvPr>
          <p:cNvSpPr>
            <a:spLocks noGrp="1"/>
          </p:cNvSpPr>
          <p:nvPr>
            <p:ph type="title"/>
          </p:nvPr>
        </p:nvSpPr>
        <p:spPr/>
        <p:txBody>
          <a:bodyPr>
            <a:normAutofit fontScale="90000"/>
          </a:bodyPr>
          <a:lstStyle/>
          <a:p>
            <a:r>
              <a:rPr lang="en-CA"/>
              <a:t>Establishing</a:t>
            </a:r>
            <a:r>
              <a:rPr lang="en-CA" baseline="0"/>
              <a:t> </a:t>
            </a:r>
            <a:r>
              <a:rPr lang="en-CA"/>
              <a:t>Ecclesiastical Provinces </a:t>
            </a:r>
            <a:br>
              <a:rPr lang="en-CA"/>
            </a:br>
            <a:r>
              <a:rPr lang="en-CA"/>
              <a:t>and </a:t>
            </a:r>
            <a:r>
              <a:rPr lang="en-CA" dirty="0"/>
              <a:t>General Synod</a:t>
            </a:r>
          </a:p>
        </p:txBody>
      </p:sp>
      <p:sp>
        <p:nvSpPr>
          <p:cNvPr id="3" name="Content Placeholder 2">
            <a:extLst>
              <a:ext uri="{FF2B5EF4-FFF2-40B4-BE49-F238E27FC236}">
                <a16:creationId xmlns:a16="http://schemas.microsoft.com/office/drawing/2014/main" id="{69148D49-0190-9EF0-0F4B-333973CA210B}"/>
              </a:ext>
            </a:extLst>
          </p:cNvPr>
          <p:cNvSpPr>
            <a:spLocks noGrp="1"/>
          </p:cNvSpPr>
          <p:nvPr>
            <p:ph idx="1"/>
          </p:nvPr>
        </p:nvSpPr>
        <p:spPr/>
        <p:txBody>
          <a:bodyPr>
            <a:normAutofit/>
          </a:bodyPr>
          <a:lstStyle/>
          <a:p>
            <a:pPr rtl="0" eaLnBrk="1" fontAlgn="base" hangingPunct="1"/>
            <a:r>
              <a:rPr lang="en-CA" sz="3600" kern="1200" dirty="0">
                <a:solidFill>
                  <a:schemeClr val="tx1"/>
                </a:solidFill>
                <a:effectLst/>
                <a:latin typeface="+mn-lt"/>
                <a:ea typeface="+mn-ea"/>
                <a:cs typeface="+mn-cs"/>
              </a:rPr>
              <a:t>Province of Canada 1861</a:t>
            </a:r>
            <a:endParaRPr lang="en-CA" sz="3600" dirty="0">
              <a:effectLst/>
            </a:endParaRPr>
          </a:p>
          <a:p>
            <a:pPr rtl="0" eaLnBrk="1" fontAlgn="base" hangingPunct="1"/>
            <a:r>
              <a:rPr lang="en-CA" sz="3600" kern="1200" dirty="0">
                <a:solidFill>
                  <a:schemeClr val="tx1"/>
                </a:solidFill>
                <a:effectLst/>
                <a:latin typeface="+mn-lt"/>
                <a:ea typeface="+mn-ea"/>
                <a:cs typeface="+mn-cs"/>
              </a:rPr>
              <a:t>Province of Ontario 1862</a:t>
            </a:r>
            <a:endParaRPr lang="en-CA" dirty="0">
              <a:effectLst/>
            </a:endParaRPr>
          </a:p>
          <a:p>
            <a:pPr rtl="0" eaLnBrk="1" fontAlgn="base" hangingPunct="1"/>
            <a:r>
              <a:rPr lang="en-CA" sz="3600" kern="1200" dirty="0">
                <a:solidFill>
                  <a:schemeClr val="tx1"/>
                </a:solidFill>
                <a:effectLst/>
                <a:latin typeface="+mn-lt"/>
                <a:ea typeface="+mn-ea"/>
                <a:cs typeface="+mn-cs"/>
              </a:rPr>
              <a:t>Province of Rupert’s Land 1875</a:t>
            </a:r>
            <a:endParaRPr lang="en-CA" dirty="0">
              <a:effectLst/>
            </a:endParaRPr>
          </a:p>
          <a:p>
            <a:pPr rtl="0" eaLnBrk="1" fontAlgn="base" latinLnBrk="0" hangingPunct="1"/>
            <a:r>
              <a:rPr lang="en-CA" sz="3600" kern="1200" dirty="0">
                <a:solidFill>
                  <a:schemeClr val="tx1"/>
                </a:solidFill>
                <a:effectLst/>
                <a:latin typeface="+mn-lt"/>
                <a:ea typeface="+mn-ea"/>
                <a:cs typeface="+mn-cs"/>
              </a:rPr>
              <a:t>General Synod 1893</a:t>
            </a:r>
            <a:endParaRPr lang="en-CA" dirty="0">
              <a:effectLst/>
            </a:endParaRPr>
          </a:p>
          <a:p>
            <a:pPr rtl="0" eaLnBrk="1" fontAlgn="base" hangingPunct="1"/>
            <a:r>
              <a:rPr lang="en-CA" sz="3600" kern="1200" dirty="0">
                <a:solidFill>
                  <a:schemeClr val="tx1"/>
                </a:solidFill>
                <a:effectLst/>
                <a:latin typeface="+mn-lt"/>
                <a:ea typeface="+mn-ea"/>
                <a:cs typeface="+mn-cs"/>
              </a:rPr>
              <a:t>Province of British Columbia and Yukon 1914</a:t>
            </a:r>
            <a:endParaRPr lang="en-CA" dirty="0">
              <a:effectLst/>
            </a:endParaRPr>
          </a:p>
          <a:p>
            <a:pPr rtl="0" eaLnBrk="1" fontAlgn="base" hangingPunct="1"/>
            <a:r>
              <a:rPr lang="en-CA" sz="3600" kern="1200" dirty="0">
                <a:solidFill>
                  <a:schemeClr val="tx1"/>
                </a:solidFill>
                <a:effectLst/>
                <a:latin typeface="+mn-lt"/>
                <a:ea typeface="+mn-ea"/>
                <a:cs typeface="+mn-cs"/>
              </a:rPr>
              <a:t>The Church of England in Canada renamed as </a:t>
            </a:r>
            <a:br>
              <a:rPr lang="en-CA" sz="3600" kern="1200" dirty="0">
                <a:solidFill>
                  <a:schemeClr val="tx1"/>
                </a:solidFill>
                <a:effectLst/>
                <a:latin typeface="+mn-lt"/>
                <a:ea typeface="+mn-ea"/>
                <a:cs typeface="+mn-cs"/>
              </a:rPr>
            </a:br>
            <a:r>
              <a:rPr lang="en-CA" sz="3600" kern="1200" dirty="0">
                <a:solidFill>
                  <a:schemeClr val="tx1"/>
                </a:solidFill>
                <a:effectLst/>
                <a:latin typeface="+mn-lt"/>
                <a:ea typeface="+mn-ea"/>
                <a:cs typeface="+mn-cs"/>
              </a:rPr>
              <a:t>the Anglican Church of Canada 1955</a:t>
            </a:r>
            <a:endParaRPr lang="en-CA" dirty="0">
              <a:effectLst/>
            </a:endParaRPr>
          </a:p>
        </p:txBody>
      </p:sp>
    </p:spTree>
    <p:extLst>
      <p:ext uri="{BB962C8B-B14F-4D97-AF65-F5344CB8AC3E}">
        <p14:creationId xmlns:p14="http://schemas.microsoft.com/office/powerpoint/2010/main" val="3873183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Line map of dioceses and Ecclesiastical Provinces of the Anglican Church of Canada">
            <a:extLst>
              <a:ext uri="{FF2B5EF4-FFF2-40B4-BE49-F238E27FC236}">
                <a16:creationId xmlns:a16="http://schemas.microsoft.com/office/drawing/2014/main" id="{92CE35C0-FB8E-7F1D-7ADE-6B24CCF747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075" y="0"/>
            <a:ext cx="997426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1946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9DEE6-F6CC-BFE3-12A2-54D61FC32B10}"/>
              </a:ext>
            </a:extLst>
          </p:cNvPr>
          <p:cNvSpPr>
            <a:spLocks noGrp="1"/>
          </p:cNvSpPr>
          <p:nvPr>
            <p:ph type="ctrTitle"/>
          </p:nvPr>
        </p:nvSpPr>
        <p:spPr/>
        <p:txBody>
          <a:bodyPr/>
          <a:lstStyle/>
          <a:p>
            <a:r>
              <a:rPr lang="en-CA" dirty="0"/>
              <a:t>Anglicanism</a:t>
            </a:r>
          </a:p>
        </p:txBody>
      </p:sp>
      <p:sp>
        <p:nvSpPr>
          <p:cNvPr id="3" name="Subtitle 2">
            <a:extLst>
              <a:ext uri="{FF2B5EF4-FFF2-40B4-BE49-F238E27FC236}">
                <a16:creationId xmlns:a16="http://schemas.microsoft.com/office/drawing/2014/main" id="{78B36E2C-524D-EED5-275E-9CF7FF3D2A95}"/>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19386904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25400D4-8BAE-42B2-9EB2-4CCDB2247DF0}"/>
              </a:ext>
            </a:extLst>
          </p:cNvPr>
          <p:cNvSpPr>
            <a:spLocks noGrp="1" noChangeArrowheads="1"/>
          </p:cNvSpPr>
          <p:nvPr>
            <p:ph type="title"/>
          </p:nvPr>
        </p:nvSpPr>
        <p:spPr/>
        <p:txBody>
          <a:bodyPr/>
          <a:lstStyle/>
          <a:p>
            <a:pPr eaLnBrk="1" hangingPunct="1"/>
            <a:r>
              <a:rPr lang="en-CA" altLang="en-US" dirty="0"/>
              <a:t>Lambeth Quadrilateral</a:t>
            </a:r>
          </a:p>
        </p:txBody>
      </p:sp>
      <p:sp>
        <p:nvSpPr>
          <p:cNvPr id="21507" name="Rectangle 3">
            <a:extLst>
              <a:ext uri="{FF2B5EF4-FFF2-40B4-BE49-F238E27FC236}">
                <a16:creationId xmlns:a16="http://schemas.microsoft.com/office/drawing/2014/main" id="{95C346B3-E26F-4730-B615-8E9DAD188060}"/>
              </a:ext>
            </a:extLst>
          </p:cNvPr>
          <p:cNvSpPr>
            <a:spLocks noGrp="1" noChangeArrowheads="1"/>
          </p:cNvSpPr>
          <p:nvPr>
            <p:ph type="body" idx="1"/>
          </p:nvPr>
        </p:nvSpPr>
        <p:spPr/>
        <p:txBody>
          <a:bodyPr>
            <a:normAutofit/>
          </a:bodyPr>
          <a:lstStyle/>
          <a:p>
            <a:pPr marL="533400" indent="-533400">
              <a:buFont typeface="Wingdings" panose="05000000000000000000" pitchFamily="2" charset="2"/>
              <a:buAutoNum type="alphaLcPeriod"/>
            </a:pPr>
            <a:r>
              <a:rPr lang="en-CA" altLang="en-US" dirty="0"/>
              <a:t>The Holy Scriptures of the Old and New Testaments, as ‘containing all things necessary to salvation’, and as being the rule and ultimate standard of faith.</a:t>
            </a:r>
          </a:p>
          <a:p>
            <a:pPr marL="533400" indent="-533400">
              <a:buFont typeface="Wingdings" panose="05000000000000000000" pitchFamily="2" charset="2"/>
              <a:buAutoNum type="alphaLcPeriod"/>
            </a:pPr>
            <a:r>
              <a:rPr lang="en-CA" altLang="en-US" dirty="0"/>
              <a:t>The Apostles’ Creed, as the baptismal symbol; and the Nicene Creed, as the sufficient statement of the Christian Faith.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5C0EB-1CA6-4445-EC1A-2C46AD8D073C}"/>
              </a:ext>
            </a:extLst>
          </p:cNvPr>
          <p:cNvSpPr>
            <a:spLocks noGrp="1"/>
          </p:cNvSpPr>
          <p:nvPr>
            <p:ph type="title"/>
          </p:nvPr>
        </p:nvSpPr>
        <p:spPr/>
        <p:txBody>
          <a:bodyPr/>
          <a:lstStyle/>
          <a:p>
            <a:r>
              <a:rPr lang="en-CA" altLang="en-US" dirty="0"/>
              <a:t>Lambeth Quadrilateral</a:t>
            </a:r>
            <a:endParaRPr lang="en-CA" dirty="0"/>
          </a:p>
        </p:txBody>
      </p:sp>
      <p:sp>
        <p:nvSpPr>
          <p:cNvPr id="3" name="Content Placeholder 2">
            <a:extLst>
              <a:ext uri="{FF2B5EF4-FFF2-40B4-BE49-F238E27FC236}">
                <a16:creationId xmlns:a16="http://schemas.microsoft.com/office/drawing/2014/main" id="{30FF8863-026E-DCC4-10A9-E21571253B44}"/>
              </a:ext>
            </a:extLst>
          </p:cNvPr>
          <p:cNvSpPr>
            <a:spLocks noGrp="1"/>
          </p:cNvSpPr>
          <p:nvPr>
            <p:ph idx="1"/>
          </p:nvPr>
        </p:nvSpPr>
        <p:spPr/>
        <p:txBody>
          <a:bodyPr/>
          <a:lstStyle/>
          <a:p>
            <a:pPr marL="609600" marR="0" lvl="0" indent="-609600" algn="l" defTabSz="914400" rtl="0" eaLnBrk="1" fontAlgn="auto" latinLnBrk="0" hangingPunct="1">
              <a:lnSpc>
                <a:spcPct val="90000"/>
              </a:lnSpc>
              <a:spcBef>
                <a:spcPts val="600"/>
              </a:spcBef>
              <a:spcAft>
                <a:spcPts val="600"/>
              </a:spcAft>
              <a:buClrTx/>
              <a:buSzTx/>
              <a:buFont typeface="Wingdings" panose="05000000000000000000" pitchFamily="2" charset="2"/>
              <a:buAutoNum type="alphaLcPeriod" startAt="4"/>
              <a:tabLst/>
              <a:defRPr/>
            </a:pPr>
            <a:r>
              <a:rPr lang="en-CA" altLang="en-US" sz="3600" dirty="0"/>
              <a:t>The two sacraments ordained by Christ himself – Baptism and the Supper of the Lord – ministered with unfailing use of Christ’s words of institution, and of the elements ordained by him.</a:t>
            </a:r>
          </a:p>
          <a:p>
            <a:pPr marL="609600" indent="-609600">
              <a:buFont typeface="Wingdings" panose="05000000000000000000" pitchFamily="2" charset="2"/>
              <a:buAutoNum type="alphaLcPeriod" startAt="4"/>
            </a:pPr>
            <a:r>
              <a:rPr lang="en-CA" altLang="en-US" dirty="0"/>
              <a:t>The historic episcopate, locally adapted in methods of its administration to the varying needs of the nations and peoples called of God into the unity of God’s Church</a:t>
            </a:r>
          </a:p>
        </p:txBody>
      </p:sp>
    </p:spTree>
    <p:extLst>
      <p:ext uri="{BB962C8B-B14F-4D97-AF65-F5344CB8AC3E}">
        <p14:creationId xmlns:p14="http://schemas.microsoft.com/office/powerpoint/2010/main" val="5542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0745B-B2F1-35F6-3A29-2C82CF050169}"/>
              </a:ext>
            </a:extLst>
          </p:cNvPr>
          <p:cNvSpPr>
            <a:spLocks noGrp="1"/>
          </p:cNvSpPr>
          <p:nvPr>
            <p:ph type="title"/>
          </p:nvPr>
        </p:nvSpPr>
        <p:spPr/>
        <p:txBody>
          <a:bodyPr>
            <a:normAutofit/>
          </a:bodyPr>
          <a:lstStyle/>
          <a:p>
            <a:r>
              <a:rPr lang="en-CA" dirty="0"/>
              <a:t>Office of the Bishop</a:t>
            </a:r>
          </a:p>
        </p:txBody>
      </p:sp>
      <p:sp>
        <p:nvSpPr>
          <p:cNvPr id="3" name="Content Placeholder 2">
            <a:extLst>
              <a:ext uri="{FF2B5EF4-FFF2-40B4-BE49-F238E27FC236}">
                <a16:creationId xmlns:a16="http://schemas.microsoft.com/office/drawing/2014/main" id="{CAFF5245-AA24-9F36-7091-10F4BF4480B2}"/>
              </a:ext>
            </a:extLst>
          </p:cNvPr>
          <p:cNvSpPr>
            <a:spLocks noGrp="1"/>
          </p:cNvSpPr>
          <p:nvPr>
            <p:ph idx="1"/>
          </p:nvPr>
        </p:nvSpPr>
        <p:spPr/>
        <p:txBody>
          <a:bodyPr/>
          <a:lstStyle/>
          <a:p>
            <a:pPr lvl="0"/>
            <a:r>
              <a:rPr lang="en-CA" dirty="0"/>
              <a:t>The Bishop’s stipend,</a:t>
            </a:r>
            <a:r>
              <a:rPr lang="en-CA" baseline="0" dirty="0"/>
              <a:t> housing, travel &amp; benefits;</a:t>
            </a:r>
          </a:p>
          <a:p>
            <a:r>
              <a:rPr lang="en-CA" dirty="0"/>
              <a:t>administrative and/or executive support; and</a:t>
            </a:r>
          </a:p>
          <a:p>
            <a:pPr lvl="0"/>
            <a:r>
              <a:rPr lang="en-CA" dirty="0"/>
              <a:t>o</a:t>
            </a:r>
            <a:r>
              <a:rPr lang="en-CA" baseline="0" dirty="0"/>
              <a:t>ffice space, telephone, internet, computer.</a:t>
            </a:r>
          </a:p>
        </p:txBody>
      </p:sp>
    </p:spTree>
    <p:extLst>
      <p:ext uri="{BB962C8B-B14F-4D97-AF65-F5344CB8AC3E}">
        <p14:creationId xmlns:p14="http://schemas.microsoft.com/office/powerpoint/2010/main" val="3983825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12F45-1BD8-DBC5-6CF8-C947DEB5A118}"/>
              </a:ext>
            </a:extLst>
          </p:cNvPr>
          <p:cNvSpPr>
            <a:spLocks noGrp="1"/>
          </p:cNvSpPr>
          <p:nvPr>
            <p:ph type="title"/>
          </p:nvPr>
        </p:nvSpPr>
        <p:spPr/>
        <p:txBody>
          <a:bodyPr/>
          <a:lstStyle/>
          <a:p>
            <a:r>
              <a:rPr lang="en-CA" dirty="0"/>
              <a:t>Questions, Comments?</a:t>
            </a:r>
          </a:p>
        </p:txBody>
      </p:sp>
      <p:sp>
        <p:nvSpPr>
          <p:cNvPr id="3" name="Content Placeholder 2">
            <a:extLst>
              <a:ext uri="{FF2B5EF4-FFF2-40B4-BE49-F238E27FC236}">
                <a16:creationId xmlns:a16="http://schemas.microsoft.com/office/drawing/2014/main" id="{17DB5BA8-7AB8-CC01-2060-4AA0D3CB292B}"/>
              </a:ext>
            </a:extLst>
          </p:cNvPr>
          <p:cNvSpPr>
            <a:spLocks noGrp="1"/>
          </p:cNvSpPr>
          <p:nvPr>
            <p:ph idx="1"/>
          </p:nvPr>
        </p:nvSpPr>
        <p:spPr/>
        <p:txBody>
          <a:bodyPr/>
          <a:lstStyle/>
          <a:p>
            <a:r>
              <a:rPr lang="en-CA" dirty="0"/>
              <a:t>Next presentation, </a:t>
            </a:r>
            <a:br>
              <a:rPr lang="en-CA" dirty="0"/>
            </a:br>
            <a:r>
              <a:rPr lang="en-CA" dirty="0"/>
              <a:t>The Office of the Bishop of Algoma</a:t>
            </a:r>
          </a:p>
        </p:txBody>
      </p:sp>
    </p:spTree>
    <p:extLst>
      <p:ext uri="{BB962C8B-B14F-4D97-AF65-F5344CB8AC3E}">
        <p14:creationId xmlns:p14="http://schemas.microsoft.com/office/powerpoint/2010/main" val="381174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8B040-389B-4BBB-C671-1CB2EDCC7201}"/>
              </a:ext>
            </a:extLst>
          </p:cNvPr>
          <p:cNvSpPr>
            <a:spLocks noGrp="1"/>
          </p:cNvSpPr>
          <p:nvPr>
            <p:ph type="ctrTitle"/>
          </p:nvPr>
        </p:nvSpPr>
        <p:spPr/>
        <p:txBody>
          <a:bodyPr/>
          <a:lstStyle/>
          <a:p>
            <a:r>
              <a:rPr lang="en-CA" dirty="0"/>
              <a:t>Early</a:t>
            </a:r>
            <a:r>
              <a:rPr lang="en-CA" baseline="0" dirty="0"/>
              <a:t> Church</a:t>
            </a:r>
            <a:endParaRPr lang="en-CA" dirty="0"/>
          </a:p>
        </p:txBody>
      </p:sp>
      <p:sp>
        <p:nvSpPr>
          <p:cNvPr id="3" name="Subtitle 2">
            <a:extLst>
              <a:ext uri="{FF2B5EF4-FFF2-40B4-BE49-F238E27FC236}">
                <a16:creationId xmlns:a16="http://schemas.microsoft.com/office/drawing/2014/main" id="{5843BBC3-4B15-6174-7F93-3E31F5008DF6}"/>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189390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0DBF4-E1A5-16F6-7396-3D8CE735C2BE}"/>
              </a:ext>
            </a:extLst>
          </p:cNvPr>
          <p:cNvSpPr>
            <a:spLocks noGrp="1"/>
          </p:cNvSpPr>
          <p:nvPr>
            <p:ph type="title"/>
          </p:nvPr>
        </p:nvSpPr>
        <p:spPr/>
        <p:txBody>
          <a:bodyPr/>
          <a:lstStyle/>
          <a:p>
            <a:r>
              <a:rPr lang="en-CA" altLang="en-US" dirty="0"/>
              <a:t>Early Church</a:t>
            </a:r>
            <a:endParaRPr lang="en-CA" dirty="0"/>
          </a:p>
        </p:txBody>
      </p:sp>
      <p:sp>
        <p:nvSpPr>
          <p:cNvPr id="3" name="Content Placeholder 2">
            <a:extLst>
              <a:ext uri="{FF2B5EF4-FFF2-40B4-BE49-F238E27FC236}">
                <a16:creationId xmlns:a16="http://schemas.microsoft.com/office/drawing/2014/main" id="{B0A5ED03-615D-FC09-DE7D-6ADF98CDF2C6}"/>
              </a:ext>
            </a:extLst>
          </p:cNvPr>
          <p:cNvSpPr>
            <a:spLocks noGrp="1"/>
          </p:cNvSpPr>
          <p:nvPr>
            <p:ph idx="1"/>
          </p:nvPr>
        </p:nvSpPr>
        <p:spPr/>
        <p:txBody>
          <a:bodyPr>
            <a:normAutofit fontScale="92500"/>
          </a:bodyPr>
          <a:lstStyle/>
          <a:p>
            <a:pPr eaLnBrk="1" hangingPunct="1"/>
            <a:r>
              <a:rPr lang="en-CA" altLang="en-US" dirty="0"/>
              <a:t>Deacon preaches the word and does outreach</a:t>
            </a:r>
          </a:p>
          <a:p>
            <a:pPr eaLnBrk="1" hangingPunct="1"/>
            <a:r>
              <a:rPr lang="en-CA" altLang="en-US" dirty="0"/>
              <a:t>Bishop or overseer, successor to the apostles</a:t>
            </a:r>
          </a:p>
          <a:p>
            <a:pPr eaLnBrk="1" hangingPunct="1"/>
            <a:r>
              <a:rPr lang="en-CA" altLang="en-US" dirty="0"/>
              <a:t>Elder (presbyter);</a:t>
            </a:r>
            <a:r>
              <a:rPr lang="en-CA" altLang="en-US" baseline="0" dirty="0"/>
              <a:t> as the church in a city grew, it formed new congregations overseen by the bishop but each lead by a presbyter.</a:t>
            </a:r>
            <a:r>
              <a:rPr lang="en-CA" altLang="en-US" dirty="0"/>
              <a:t> Later a presbyter was called a priest</a:t>
            </a:r>
            <a:endParaRPr lang="en-CA" altLang="en-US" baseline="0" dirty="0"/>
          </a:p>
          <a:p>
            <a:pPr eaLnBrk="1" hangingPunct="1"/>
            <a:r>
              <a:rPr lang="en-CA" altLang="en-US" baseline="0" dirty="0"/>
              <a:t>A diocese became a geographical area overseen by a bishop, and</a:t>
            </a:r>
          </a:p>
          <a:p>
            <a:pPr eaLnBrk="1" hangingPunct="1"/>
            <a:r>
              <a:rPr lang="en-CA" altLang="en-US" baseline="0" dirty="0"/>
              <a:t>a province or archdiocese by an archbishop</a:t>
            </a:r>
            <a:endParaRPr lang="en-CA" altLang="en-US" dirty="0"/>
          </a:p>
        </p:txBody>
      </p:sp>
    </p:spTree>
    <p:extLst>
      <p:ext uri="{BB962C8B-B14F-4D97-AF65-F5344CB8AC3E}">
        <p14:creationId xmlns:p14="http://schemas.microsoft.com/office/powerpoint/2010/main" val="2049193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61815-CFB7-8C3C-B6AB-CF69F260C809}"/>
              </a:ext>
            </a:extLst>
          </p:cNvPr>
          <p:cNvSpPr>
            <a:spLocks noGrp="1"/>
          </p:cNvSpPr>
          <p:nvPr>
            <p:ph type="title"/>
          </p:nvPr>
        </p:nvSpPr>
        <p:spPr/>
        <p:txBody>
          <a:bodyPr/>
          <a:lstStyle/>
          <a:p>
            <a:r>
              <a:rPr lang="en-CA" dirty="0" err="1"/>
              <a:t>Episcopas</a:t>
            </a:r>
            <a:endParaRPr lang="en-CA" dirty="0"/>
          </a:p>
        </p:txBody>
      </p:sp>
      <p:sp>
        <p:nvSpPr>
          <p:cNvPr id="3" name="Content Placeholder 2">
            <a:extLst>
              <a:ext uri="{FF2B5EF4-FFF2-40B4-BE49-F238E27FC236}">
                <a16:creationId xmlns:a16="http://schemas.microsoft.com/office/drawing/2014/main" id="{467BD9B9-F34D-41A5-AAAB-694917924629}"/>
              </a:ext>
            </a:extLst>
          </p:cNvPr>
          <p:cNvSpPr>
            <a:spLocks noGrp="1"/>
          </p:cNvSpPr>
          <p:nvPr>
            <p:ph idx="1"/>
          </p:nvPr>
        </p:nvSpPr>
        <p:spPr/>
        <p:txBody>
          <a:bodyPr/>
          <a:lstStyle/>
          <a:p>
            <a:r>
              <a:rPr lang="en-CA" dirty="0"/>
              <a:t>Greek New Testament word for overseer, </a:t>
            </a:r>
            <a:br>
              <a:rPr lang="en-CA" dirty="0"/>
            </a:br>
            <a:r>
              <a:rPr lang="en-CA" dirty="0"/>
              <a:t>from which we derive episcopal and bishop.</a:t>
            </a:r>
          </a:p>
          <a:p>
            <a:r>
              <a:rPr lang="en-CA" dirty="0"/>
              <a:t>In the NRSV version of the Bible, it is translated as overseer, bishop, guardian.</a:t>
            </a:r>
          </a:p>
        </p:txBody>
      </p:sp>
    </p:spTree>
    <p:extLst>
      <p:ext uri="{BB962C8B-B14F-4D97-AF65-F5344CB8AC3E}">
        <p14:creationId xmlns:p14="http://schemas.microsoft.com/office/powerpoint/2010/main" val="156976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CE82F-84C2-078F-3365-40C0DE4974EC}"/>
              </a:ext>
            </a:extLst>
          </p:cNvPr>
          <p:cNvSpPr>
            <a:spLocks noGrp="1"/>
          </p:cNvSpPr>
          <p:nvPr>
            <p:ph type="title"/>
          </p:nvPr>
        </p:nvSpPr>
        <p:spPr/>
        <p:txBody>
          <a:bodyPr/>
          <a:lstStyle/>
          <a:p>
            <a:r>
              <a:rPr lang="en-CA" dirty="0"/>
              <a:t>Acts 1:20</a:t>
            </a:r>
          </a:p>
        </p:txBody>
      </p:sp>
      <p:sp>
        <p:nvSpPr>
          <p:cNvPr id="3" name="Content Placeholder 2">
            <a:extLst>
              <a:ext uri="{FF2B5EF4-FFF2-40B4-BE49-F238E27FC236}">
                <a16:creationId xmlns:a16="http://schemas.microsoft.com/office/drawing/2014/main" id="{2251AB5F-E734-5412-D0E9-FBA76F6E17A1}"/>
              </a:ext>
            </a:extLst>
          </p:cNvPr>
          <p:cNvSpPr>
            <a:spLocks noGrp="1"/>
          </p:cNvSpPr>
          <p:nvPr>
            <p:ph idx="1"/>
          </p:nvPr>
        </p:nvSpPr>
        <p:spPr/>
        <p:txBody>
          <a:bodyPr/>
          <a:lstStyle/>
          <a:p>
            <a:pPr marL="0" indent="0">
              <a:buNone/>
            </a:pPr>
            <a:r>
              <a:rPr lang="en-CA" dirty="0"/>
              <a:t>In reference to Matthias being chosen to replace Judas,</a:t>
            </a:r>
          </a:p>
          <a:p>
            <a:pPr marL="0" indent="0" algn="ctr">
              <a:buNone/>
            </a:pPr>
            <a:r>
              <a:rPr lang="en-CA" dirty="0"/>
              <a:t>“Let another take his position of </a:t>
            </a:r>
            <a:r>
              <a:rPr lang="en-CA" u="sng" dirty="0"/>
              <a:t>overseer</a:t>
            </a:r>
            <a:r>
              <a:rPr lang="en-CA" dirty="0"/>
              <a:t>”. </a:t>
            </a:r>
          </a:p>
          <a:p>
            <a:pPr marL="0" indent="0">
              <a:buNone/>
            </a:pPr>
            <a:r>
              <a:rPr lang="en-CA" dirty="0"/>
              <a:t>Psalm 109:8 is quoted (remember NT quotes from Septuagint).</a:t>
            </a:r>
          </a:p>
          <a:p>
            <a:endParaRPr lang="en-CA" dirty="0"/>
          </a:p>
        </p:txBody>
      </p:sp>
    </p:spTree>
    <p:extLst>
      <p:ext uri="{BB962C8B-B14F-4D97-AF65-F5344CB8AC3E}">
        <p14:creationId xmlns:p14="http://schemas.microsoft.com/office/powerpoint/2010/main" val="1366095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FA01F-1E28-7CCE-E242-1E5449CD4FE0}"/>
              </a:ext>
            </a:extLst>
          </p:cNvPr>
          <p:cNvSpPr>
            <a:spLocks noGrp="1"/>
          </p:cNvSpPr>
          <p:nvPr>
            <p:ph type="title"/>
          </p:nvPr>
        </p:nvSpPr>
        <p:spPr/>
        <p:txBody>
          <a:bodyPr/>
          <a:lstStyle/>
          <a:p>
            <a:r>
              <a:rPr lang="en-CA" dirty="0"/>
              <a:t>Philippians 1:1</a:t>
            </a:r>
          </a:p>
        </p:txBody>
      </p:sp>
      <p:sp>
        <p:nvSpPr>
          <p:cNvPr id="3" name="Content Placeholder 2">
            <a:extLst>
              <a:ext uri="{FF2B5EF4-FFF2-40B4-BE49-F238E27FC236}">
                <a16:creationId xmlns:a16="http://schemas.microsoft.com/office/drawing/2014/main" id="{4D7071C2-F740-87F8-354A-67B11E25DF46}"/>
              </a:ext>
            </a:extLst>
          </p:cNvPr>
          <p:cNvSpPr>
            <a:spLocks noGrp="1"/>
          </p:cNvSpPr>
          <p:nvPr>
            <p:ph idx="1"/>
          </p:nvPr>
        </p:nvSpPr>
        <p:spPr/>
        <p:txBody>
          <a:bodyPr/>
          <a:lstStyle/>
          <a:p>
            <a:pPr marL="0" indent="0">
              <a:buNone/>
            </a:pPr>
            <a:r>
              <a:rPr lang="en-CA" dirty="0"/>
              <a:t>Paul and Timothy, servants of Christ Jesus.</a:t>
            </a:r>
          </a:p>
          <a:p>
            <a:pPr marL="0" indent="0">
              <a:buNone/>
            </a:pPr>
            <a:r>
              <a:rPr lang="en-CA" dirty="0"/>
              <a:t>To all the saints in Christ Jesus,</a:t>
            </a:r>
            <a:r>
              <a:rPr lang="en-CA" baseline="0" dirty="0"/>
              <a:t> who are in Philippi with the </a:t>
            </a:r>
            <a:r>
              <a:rPr lang="en-CA" u="sng" baseline="0" dirty="0"/>
              <a:t>bishops</a:t>
            </a:r>
            <a:r>
              <a:rPr lang="en-CA" baseline="0" dirty="0"/>
              <a:t> and deacons</a:t>
            </a:r>
            <a:endParaRPr lang="en-CA" dirty="0"/>
          </a:p>
        </p:txBody>
      </p:sp>
    </p:spTree>
    <p:extLst>
      <p:ext uri="{BB962C8B-B14F-4D97-AF65-F5344CB8AC3E}">
        <p14:creationId xmlns:p14="http://schemas.microsoft.com/office/powerpoint/2010/main" val="835529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85E20-09C4-48A9-F230-2A7C16E4112B}"/>
              </a:ext>
            </a:extLst>
          </p:cNvPr>
          <p:cNvSpPr>
            <a:spLocks noGrp="1"/>
          </p:cNvSpPr>
          <p:nvPr>
            <p:ph type="title"/>
          </p:nvPr>
        </p:nvSpPr>
        <p:spPr/>
        <p:txBody>
          <a:bodyPr>
            <a:normAutofit/>
          </a:bodyPr>
          <a:lstStyle/>
          <a:p>
            <a:r>
              <a:rPr lang="en-CA" dirty="0"/>
              <a:t>Titus 1:7-9</a:t>
            </a:r>
          </a:p>
        </p:txBody>
      </p:sp>
      <p:sp>
        <p:nvSpPr>
          <p:cNvPr id="3" name="Content Placeholder 2">
            <a:extLst>
              <a:ext uri="{FF2B5EF4-FFF2-40B4-BE49-F238E27FC236}">
                <a16:creationId xmlns:a16="http://schemas.microsoft.com/office/drawing/2014/main" id="{EEBF61CE-283E-D3C6-2E3E-E8E83A34F779}"/>
              </a:ext>
            </a:extLst>
          </p:cNvPr>
          <p:cNvSpPr>
            <a:spLocks noGrp="1"/>
          </p:cNvSpPr>
          <p:nvPr>
            <p:ph idx="1"/>
          </p:nvPr>
        </p:nvSpPr>
        <p:spPr/>
        <p:txBody>
          <a:bodyPr>
            <a:normAutofit fontScale="92500" lnSpcReduction="10000"/>
          </a:bodyPr>
          <a:lstStyle/>
          <a:p>
            <a:pPr marL="0" indent="0">
              <a:lnSpc>
                <a:spcPct val="110000"/>
              </a:lnSpc>
              <a:buNone/>
            </a:pPr>
            <a:r>
              <a:rPr lang="en-CA" dirty="0"/>
              <a:t>For a </a:t>
            </a:r>
            <a:r>
              <a:rPr lang="en-CA" u="sng" dirty="0"/>
              <a:t>bishop</a:t>
            </a:r>
            <a:r>
              <a:rPr lang="en-CA" dirty="0"/>
              <a:t>, as God’s steward, must be blameless; </a:t>
            </a:r>
            <a:br>
              <a:rPr lang="en-CA" dirty="0"/>
            </a:br>
            <a:r>
              <a:rPr lang="en-CA" dirty="0"/>
              <a:t>he must not be arrogant or quick-tempered or addicted to wine or violent or greedy for gain; but he must be hospitable, a lover of goodness, prudent, upright, devout, and self-controlled. He must have a firm grasp of the word that is trustworthy in accordance with the teaching, </a:t>
            </a:r>
            <a:br>
              <a:rPr lang="en-CA" dirty="0"/>
            </a:br>
            <a:r>
              <a:rPr lang="en-CA" dirty="0"/>
              <a:t>so that he may be able both to preach with sound doctrine and to refute those who contradict it.</a:t>
            </a:r>
          </a:p>
        </p:txBody>
      </p:sp>
    </p:spTree>
    <p:extLst>
      <p:ext uri="{BB962C8B-B14F-4D97-AF65-F5344CB8AC3E}">
        <p14:creationId xmlns:p14="http://schemas.microsoft.com/office/powerpoint/2010/main" val="365860126"/>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921</TotalTime>
  <Words>2291</Words>
  <Application>Microsoft Office PowerPoint</Application>
  <PresentationFormat>Widescreen</PresentationFormat>
  <Paragraphs>183</Paragraphs>
  <Slides>30</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Avenir</vt:lpstr>
      <vt:lpstr>Calibri</vt:lpstr>
      <vt:lpstr>Corbel</vt:lpstr>
      <vt:lpstr>Symbol</vt:lpstr>
      <vt:lpstr>Times New Roman</vt:lpstr>
      <vt:lpstr>Wingdings</vt:lpstr>
      <vt:lpstr>Depth</vt:lpstr>
      <vt:lpstr>Episcopal Origins</vt:lpstr>
      <vt:lpstr>Campaign Goal</vt:lpstr>
      <vt:lpstr>Office of the Bishop</vt:lpstr>
      <vt:lpstr>Early Church</vt:lpstr>
      <vt:lpstr>Early Church</vt:lpstr>
      <vt:lpstr>Episcopas</vt:lpstr>
      <vt:lpstr>Acts 1:20</vt:lpstr>
      <vt:lpstr>Philippians 1:1</vt:lpstr>
      <vt:lpstr>Titus 1:7-9</vt:lpstr>
      <vt:lpstr>St. Ignatius</vt:lpstr>
      <vt:lpstr>Letters of Ignatius: Smyrnaeans</vt:lpstr>
      <vt:lpstr>Key Definitions &amp; Terms</vt:lpstr>
      <vt:lpstr>Terms for a Bishop</vt:lpstr>
      <vt:lpstr>Province</vt:lpstr>
      <vt:lpstr>The Jurisdiction of the Provincial Synod of Ontario </vt:lpstr>
      <vt:lpstr>The Jurisdiction of the Provincial Synod of Ontario </vt:lpstr>
      <vt:lpstr>The Anglican Church  of  Canada</vt:lpstr>
      <vt:lpstr>Missionary Societies</vt:lpstr>
      <vt:lpstr>The Church of England in Canada</vt:lpstr>
      <vt:lpstr>The Church of England in Canada</vt:lpstr>
      <vt:lpstr>Establishing Diocesan Synod</vt:lpstr>
      <vt:lpstr>Establishing Diocesan Synod</vt:lpstr>
      <vt:lpstr>Establishing New Dioceses</vt:lpstr>
      <vt:lpstr>Establishing New Dioceses</vt:lpstr>
      <vt:lpstr>Establishing Ecclesiastical Provinces  and General Synod</vt:lpstr>
      <vt:lpstr>PowerPoint Presentation</vt:lpstr>
      <vt:lpstr>Anglicanism</vt:lpstr>
      <vt:lpstr>Lambeth Quadrilateral</vt:lpstr>
      <vt:lpstr>Lambeth Quadrilateral</vt:lpstr>
      <vt:lpstr>Questions,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 Swayze</dc:creator>
  <cp:lastModifiedBy>Ed Swayze</cp:lastModifiedBy>
  <cp:revision>97</cp:revision>
  <dcterms:created xsi:type="dcterms:W3CDTF">2024-02-20T20:59:06Z</dcterms:created>
  <dcterms:modified xsi:type="dcterms:W3CDTF">2025-04-30T02:52:53Z</dcterms:modified>
</cp:coreProperties>
</file>