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6"/>
  </p:notesMasterIdLst>
  <p:sldIdLst>
    <p:sldId id="315" r:id="rId2"/>
    <p:sldId id="297" r:id="rId3"/>
    <p:sldId id="275" r:id="rId4"/>
    <p:sldId id="318" r:id="rId5"/>
    <p:sldId id="291" r:id="rId6"/>
    <p:sldId id="309" r:id="rId7"/>
    <p:sldId id="319" r:id="rId8"/>
    <p:sldId id="310" r:id="rId9"/>
    <p:sldId id="320" r:id="rId10"/>
    <p:sldId id="293" r:id="rId11"/>
    <p:sldId id="276" r:id="rId12"/>
    <p:sldId id="289" r:id="rId13"/>
    <p:sldId id="277" r:id="rId14"/>
    <p:sldId id="317" r:id="rId15"/>
    <p:sldId id="278" r:id="rId16"/>
    <p:sldId id="301" r:id="rId17"/>
    <p:sldId id="298" r:id="rId18"/>
    <p:sldId id="279" r:id="rId19"/>
    <p:sldId id="299" r:id="rId20"/>
    <p:sldId id="300" r:id="rId21"/>
    <p:sldId id="294" r:id="rId22"/>
    <p:sldId id="290" r:id="rId23"/>
    <p:sldId id="281" r:id="rId24"/>
    <p:sldId id="302" r:id="rId25"/>
    <p:sldId id="307" r:id="rId26"/>
    <p:sldId id="282" r:id="rId27"/>
    <p:sldId id="303" r:id="rId28"/>
    <p:sldId id="285" r:id="rId29"/>
    <p:sldId id="314" r:id="rId30"/>
    <p:sldId id="306" r:id="rId31"/>
    <p:sldId id="284" r:id="rId32"/>
    <p:sldId id="313" r:id="rId33"/>
    <p:sldId id="305" r:id="rId34"/>
    <p:sldId id="286" r:id="rId35"/>
    <p:sldId id="312" r:id="rId36"/>
    <p:sldId id="316" r:id="rId37"/>
    <p:sldId id="287" r:id="rId38"/>
    <p:sldId id="308" r:id="rId39"/>
    <p:sldId id="321" r:id="rId40"/>
    <p:sldId id="322" r:id="rId41"/>
    <p:sldId id="323" r:id="rId42"/>
    <p:sldId id="259" r:id="rId43"/>
    <p:sldId id="288" r:id="rId44"/>
    <p:sldId id="296"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p:normalViewPr>
  <p:slideViewPr>
    <p:cSldViewPr snapToGrid="0">
      <p:cViewPr varScale="1">
        <p:scale>
          <a:sx n="56" d="100"/>
          <a:sy n="56" d="100"/>
        </p:scale>
        <p:origin x="420" y="78"/>
      </p:cViewPr>
      <p:guideLst/>
    </p:cSldViewPr>
  </p:slideViewPr>
  <p:outlineViewPr>
    <p:cViewPr>
      <p:scale>
        <a:sx n="33" d="100"/>
        <a:sy n="33" d="100"/>
      </p:scale>
      <p:origin x="0" y="-1856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01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BAC986-68EE-4385-A4E1-F2A74407603E}" type="datetimeFigureOut">
              <a:rPr lang="en-CA" smtClean="0"/>
              <a:t>29-Apr-2025</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0D0FCF-0E17-4F28-83A5-81E7CA63A1DC}" type="slidenum">
              <a:rPr lang="en-CA" smtClean="0"/>
              <a:t>‹#›</a:t>
            </a:fld>
            <a:endParaRPr lang="en-CA" dirty="0"/>
          </a:p>
        </p:txBody>
      </p:sp>
    </p:spTree>
    <p:extLst>
      <p:ext uri="{BB962C8B-B14F-4D97-AF65-F5344CB8AC3E}">
        <p14:creationId xmlns:p14="http://schemas.microsoft.com/office/powerpoint/2010/main" val="2411521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previous presentation addressed the origins of the office of the Bishop in the Early Church and the development of the episcopacy in the Anglican Church of Canada. This presentation will build on that presentation.</a:t>
            </a:r>
          </a:p>
          <a:p>
            <a:endParaRPr lang="en-CA" dirty="0"/>
          </a:p>
          <a:p>
            <a:r>
              <a:rPr lang="en-CA" dirty="0"/>
              <a:t>This presentation will look at the office of the Bishop from the point of view of how the Bishop uses her time, and from the Ordinal. </a:t>
            </a:r>
          </a:p>
          <a:p>
            <a:r>
              <a:rPr lang="en-CA" dirty="0"/>
              <a:t>If you wish to know what Anglicans believe and think, one goes back to our liturgy. </a:t>
            </a:r>
          </a:p>
          <a:p>
            <a:endParaRPr lang="en-CA" dirty="0"/>
          </a:p>
        </p:txBody>
      </p:sp>
      <p:sp>
        <p:nvSpPr>
          <p:cNvPr id="4" name="Slide Number Placeholder 3"/>
          <p:cNvSpPr>
            <a:spLocks noGrp="1"/>
          </p:cNvSpPr>
          <p:nvPr>
            <p:ph type="sldNum" sz="quarter" idx="5"/>
          </p:nvPr>
        </p:nvSpPr>
        <p:spPr/>
        <p:txBody>
          <a:bodyPr/>
          <a:lstStyle/>
          <a:p>
            <a:fld id="{C90D0FCF-0E17-4F28-83A5-81E7CA63A1DC}" type="slidenum">
              <a:rPr lang="en-CA" smtClean="0"/>
              <a:t>1</a:t>
            </a:fld>
            <a:endParaRPr lang="en-CA" dirty="0"/>
          </a:p>
        </p:txBody>
      </p:sp>
    </p:spTree>
    <p:extLst>
      <p:ext uri="{BB962C8B-B14F-4D97-AF65-F5344CB8AC3E}">
        <p14:creationId xmlns:p14="http://schemas.microsoft.com/office/powerpoint/2010/main" val="3713327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The General Synod Canon on Discipline lists heresy as an offense.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Echo of St. </a:t>
            </a:r>
            <a:r>
              <a:rPr lang="en-CA" sz="1800" kern="100">
                <a:effectLst/>
                <a:latin typeface="Calibri" panose="020F0502020204030204" pitchFamily="34" charset="0"/>
                <a:ea typeface="Calibri" panose="020F0502020204030204" pitchFamily="34" charset="0"/>
                <a:cs typeface="Times New Roman" panose="02020603050405020304" pitchFamily="18" charset="0"/>
              </a:rPr>
              <a:t>Ignatius.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C90D0FCF-0E17-4F28-83A5-81E7CA63A1DC}" type="slidenum">
              <a:rPr lang="en-CA" smtClean="0"/>
              <a:t>24</a:t>
            </a:fld>
            <a:endParaRPr lang="en-CA" dirty="0"/>
          </a:p>
        </p:txBody>
      </p:sp>
    </p:spTree>
    <p:extLst>
      <p:ext uri="{BB962C8B-B14F-4D97-AF65-F5344CB8AC3E}">
        <p14:creationId xmlns:p14="http://schemas.microsoft.com/office/powerpoint/2010/main" val="4062923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90D0FCF-0E17-4F28-83A5-81E7CA63A1DC}" type="slidenum">
              <a:rPr lang="en-CA" smtClean="0"/>
              <a:t>27</a:t>
            </a:fld>
            <a:endParaRPr lang="en-CA" dirty="0"/>
          </a:p>
        </p:txBody>
      </p:sp>
    </p:spTree>
    <p:extLst>
      <p:ext uri="{BB962C8B-B14F-4D97-AF65-F5344CB8AC3E}">
        <p14:creationId xmlns:p14="http://schemas.microsoft.com/office/powerpoint/2010/main" val="624319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90D0FCF-0E17-4F28-83A5-81E7CA63A1DC}" type="slidenum">
              <a:rPr lang="en-CA" smtClean="0"/>
              <a:t>30</a:t>
            </a:fld>
            <a:endParaRPr lang="en-CA" dirty="0"/>
          </a:p>
        </p:txBody>
      </p:sp>
    </p:spTree>
    <p:extLst>
      <p:ext uri="{BB962C8B-B14F-4D97-AF65-F5344CB8AC3E}">
        <p14:creationId xmlns:p14="http://schemas.microsoft.com/office/powerpoint/2010/main" val="1701524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Bishop </a:t>
            </a:r>
            <a:r>
              <a:rPr lang="en-US"/>
              <a:t>Mariann Budde </a:t>
            </a:r>
            <a:r>
              <a:rPr lang="en-US" dirty="0"/>
              <a:t>of the Diocese of Washington</a:t>
            </a:r>
            <a:endParaRPr lang="en-CA" dirty="0"/>
          </a:p>
        </p:txBody>
      </p:sp>
      <p:sp>
        <p:nvSpPr>
          <p:cNvPr id="4" name="Slide Number Placeholder 3"/>
          <p:cNvSpPr>
            <a:spLocks noGrp="1"/>
          </p:cNvSpPr>
          <p:nvPr>
            <p:ph type="sldNum" sz="quarter" idx="5"/>
          </p:nvPr>
        </p:nvSpPr>
        <p:spPr/>
        <p:txBody>
          <a:bodyPr/>
          <a:lstStyle/>
          <a:p>
            <a:fld id="{C90D0FCF-0E17-4F28-83A5-81E7CA63A1DC}" type="slidenum">
              <a:rPr lang="en-CA" smtClean="0"/>
              <a:t>34</a:t>
            </a:fld>
            <a:endParaRPr lang="en-CA" dirty="0"/>
          </a:p>
        </p:txBody>
      </p:sp>
    </p:spTree>
    <p:extLst>
      <p:ext uri="{BB962C8B-B14F-4D97-AF65-F5344CB8AC3E}">
        <p14:creationId xmlns:p14="http://schemas.microsoft.com/office/powerpoint/2010/main" val="1088543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Discuss the 3 houses of Synod in Diocesan Synod. The House of Bishop has one member, and it operates when concurrence is given or withheld at the closing of Synod.</a:t>
            </a:r>
          </a:p>
          <a:p>
            <a:endParaRPr lang="en-CA" dirty="0"/>
          </a:p>
          <a:p>
            <a:r>
              <a:rPr lang="en-CA" sz="1200">
                <a:effectLst/>
                <a:latin typeface="Calibri" panose="020F0502020204030204" pitchFamily="34" charset="0"/>
                <a:ea typeface="Aptos" panose="020B0004020202020204" pitchFamily="34" charset="0"/>
                <a:cs typeface="Times New Roman" panose="02020603050405020304" pitchFamily="18" charset="0"/>
              </a:rPr>
              <a:t>As a legislature, Synod passes canons (laws) and motions that become policy or direction for the Executive Committee, deaneries and parishes.</a:t>
            </a:r>
            <a:endParaRPr lang="en-CA" dirty="0"/>
          </a:p>
        </p:txBody>
      </p:sp>
      <p:sp>
        <p:nvSpPr>
          <p:cNvPr id="4" name="Slide Number Placeholder 3"/>
          <p:cNvSpPr>
            <a:spLocks noGrp="1"/>
          </p:cNvSpPr>
          <p:nvPr>
            <p:ph type="sldNum" sz="quarter" idx="5"/>
          </p:nvPr>
        </p:nvSpPr>
        <p:spPr/>
        <p:txBody>
          <a:bodyPr/>
          <a:lstStyle/>
          <a:p>
            <a:fld id="{C90D0FCF-0E17-4F28-83A5-81E7CA63A1DC}" type="slidenum">
              <a:rPr lang="en-CA" smtClean="0"/>
              <a:t>38</a:t>
            </a:fld>
            <a:endParaRPr lang="en-CA" dirty="0"/>
          </a:p>
        </p:txBody>
      </p:sp>
    </p:spTree>
    <p:extLst>
      <p:ext uri="{BB962C8B-B14F-4D97-AF65-F5344CB8AC3E}">
        <p14:creationId xmlns:p14="http://schemas.microsoft.com/office/powerpoint/2010/main" val="1509759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90D0FCF-0E17-4F28-83A5-81E7CA63A1DC}" type="slidenum">
              <a:rPr lang="en-CA" smtClean="0"/>
              <a:t>41</a:t>
            </a:fld>
            <a:endParaRPr lang="en-CA" dirty="0"/>
          </a:p>
        </p:txBody>
      </p:sp>
    </p:spTree>
    <p:extLst>
      <p:ext uri="{BB962C8B-B14F-4D97-AF65-F5344CB8AC3E}">
        <p14:creationId xmlns:p14="http://schemas.microsoft.com/office/powerpoint/2010/main" val="230886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To accomplish these tasks, the Bishop relies on her Administrative Assistant, and when the position is filled, the Executive Officer of the Diocese.</a:t>
            </a:r>
          </a:p>
          <a:p>
            <a:endParaRPr lang="en-CA" dirty="0"/>
          </a:p>
        </p:txBody>
      </p:sp>
      <p:sp>
        <p:nvSpPr>
          <p:cNvPr id="4" name="Slide Number Placeholder 3"/>
          <p:cNvSpPr>
            <a:spLocks noGrp="1"/>
          </p:cNvSpPr>
          <p:nvPr>
            <p:ph type="sldNum" sz="quarter" idx="5"/>
          </p:nvPr>
        </p:nvSpPr>
        <p:spPr/>
        <p:txBody>
          <a:bodyPr/>
          <a:lstStyle/>
          <a:p>
            <a:fld id="{C90D0FCF-0E17-4F28-83A5-81E7CA63A1DC}" type="slidenum">
              <a:rPr lang="en-CA" smtClean="0"/>
              <a:t>42</a:t>
            </a:fld>
            <a:endParaRPr lang="en-CA" dirty="0"/>
          </a:p>
        </p:txBody>
      </p:sp>
    </p:spTree>
    <p:extLst>
      <p:ext uri="{BB962C8B-B14F-4D97-AF65-F5344CB8AC3E}">
        <p14:creationId xmlns:p14="http://schemas.microsoft.com/office/powerpoint/2010/main" val="2536421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Ask, what</a:t>
            </a:r>
            <a:r>
              <a:rPr lang="en-CA" baseline="0" dirty="0"/>
              <a:t> does the Bishop do?</a:t>
            </a:r>
            <a:endParaRPr lang="en-CA" dirty="0"/>
          </a:p>
        </p:txBody>
      </p:sp>
      <p:sp>
        <p:nvSpPr>
          <p:cNvPr id="4" name="Slide Number Placeholder 3"/>
          <p:cNvSpPr>
            <a:spLocks noGrp="1"/>
          </p:cNvSpPr>
          <p:nvPr>
            <p:ph type="sldNum" sz="quarter" idx="5"/>
          </p:nvPr>
        </p:nvSpPr>
        <p:spPr/>
        <p:txBody>
          <a:bodyPr/>
          <a:lstStyle/>
          <a:p>
            <a:fld id="{C90D0FCF-0E17-4F28-83A5-81E7CA63A1DC}" type="slidenum">
              <a:rPr lang="en-CA" smtClean="0"/>
              <a:t>2</a:t>
            </a:fld>
            <a:endParaRPr lang="en-CA" dirty="0"/>
          </a:p>
        </p:txBody>
      </p:sp>
    </p:spTree>
    <p:extLst>
      <p:ext uri="{BB962C8B-B14F-4D97-AF65-F5344CB8AC3E}">
        <p14:creationId xmlns:p14="http://schemas.microsoft.com/office/powerpoint/2010/main" val="2584752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90D0FCF-0E17-4F28-83A5-81E7CA63A1DC}" type="slidenum">
              <a:rPr lang="en-CA" smtClean="0"/>
              <a:t>3</a:t>
            </a:fld>
            <a:endParaRPr lang="en-CA" dirty="0"/>
          </a:p>
        </p:txBody>
      </p:sp>
    </p:spTree>
    <p:extLst>
      <p:ext uri="{BB962C8B-B14F-4D97-AF65-F5344CB8AC3E}">
        <p14:creationId xmlns:p14="http://schemas.microsoft.com/office/powerpoint/2010/main" val="2084488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Archdeacon and Deanery Officials initial recourse for a conflict,</a:t>
            </a:r>
            <a:r>
              <a:rPr lang="en-US" baseline="0" dirty="0"/>
              <a:t> then the Bishop</a:t>
            </a:r>
            <a:endParaRPr lang="en-CA" dirty="0"/>
          </a:p>
        </p:txBody>
      </p:sp>
      <p:sp>
        <p:nvSpPr>
          <p:cNvPr id="4" name="Slide Number Placeholder 3"/>
          <p:cNvSpPr>
            <a:spLocks noGrp="1"/>
          </p:cNvSpPr>
          <p:nvPr>
            <p:ph type="sldNum" sz="quarter" idx="5"/>
          </p:nvPr>
        </p:nvSpPr>
        <p:spPr/>
        <p:txBody>
          <a:bodyPr/>
          <a:lstStyle/>
          <a:p>
            <a:fld id="{C90D0FCF-0E17-4F28-83A5-81E7CA63A1DC}" type="slidenum">
              <a:rPr lang="en-CA" smtClean="0"/>
              <a:t>10</a:t>
            </a:fld>
            <a:endParaRPr lang="en-CA" dirty="0"/>
          </a:p>
        </p:txBody>
      </p:sp>
    </p:spTree>
    <p:extLst>
      <p:ext uri="{BB962C8B-B14F-4D97-AF65-F5344CB8AC3E}">
        <p14:creationId xmlns:p14="http://schemas.microsoft.com/office/powerpoint/2010/main" val="4156103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90D0FCF-0E17-4F28-83A5-81E7CA63A1DC}" type="slidenum">
              <a:rPr lang="en-CA" smtClean="0"/>
              <a:t>15</a:t>
            </a:fld>
            <a:endParaRPr lang="en-CA" dirty="0"/>
          </a:p>
        </p:txBody>
      </p:sp>
    </p:spTree>
    <p:extLst>
      <p:ext uri="{BB962C8B-B14F-4D97-AF65-F5344CB8AC3E}">
        <p14:creationId xmlns:p14="http://schemas.microsoft.com/office/powerpoint/2010/main" val="2181891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kern="1200" dirty="0">
                <a:solidFill>
                  <a:schemeClr val="tx1"/>
                </a:solidFill>
                <a:effectLst/>
                <a:latin typeface="+mn-lt"/>
                <a:ea typeface="+mn-ea"/>
                <a:cs typeface="+mn-cs"/>
              </a:rPr>
              <a:t>+Linda was a member of ARCIC; +Andrew is in England attending Compass Rose. For six years +Anne was on the board of the Anglican Foundation of Canada. All these ministries provide a vital link between the bishop and other organizations as the bishop offers their gifts of ministry.</a:t>
            </a:r>
          </a:p>
          <a:p>
            <a:endParaRPr lang="en-CA" sz="1800" dirty="0">
              <a:effectLst/>
              <a:latin typeface="Calibri" panose="020F0502020204030204" pitchFamily="34" charset="0"/>
              <a:ea typeface="Aptos" panose="020B0004020202020204" pitchFamily="34" charset="0"/>
              <a:cs typeface="Times New Roman" panose="02020603050405020304" pitchFamily="18" charset="0"/>
            </a:endParaRPr>
          </a:p>
          <a:p>
            <a:r>
              <a:rPr lang="en-CA" sz="1800" dirty="0">
                <a:effectLst/>
                <a:latin typeface="Calibri" panose="020F0502020204030204" pitchFamily="34" charset="0"/>
                <a:ea typeface="Aptos" panose="020B0004020202020204" pitchFamily="34" charset="0"/>
                <a:cs typeface="Times New Roman" panose="02020603050405020304" pitchFamily="18" charset="0"/>
              </a:rPr>
              <a:t>The Archbishop of Canterbury first convened the Lambeth Conference in 1865 at the request of the Canadian House of Bishops. </a:t>
            </a:r>
            <a:r>
              <a:rPr lang="en-CA" sz="1800"/>
              <a:t>Bishop Strachan conceived of the idea.</a:t>
            </a:r>
            <a:endParaRPr lang="en-CA" sz="1800" dirty="0">
              <a:effectLst/>
              <a:latin typeface="Calibri" panose="020F0502020204030204" pitchFamily="34" charset="0"/>
              <a:ea typeface="Aptos" panose="020B0004020202020204" pitchFamily="34" charset="0"/>
              <a:cs typeface="Times New Roman" panose="02020603050405020304" pitchFamily="18" charset="0"/>
            </a:endParaRPr>
          </a:p>
          <a:p>
            <a:endParaRPr lang="en-CA" sz="1800" b="0" kern="1200" dirty="0">
              <a:solidFill>
                <a:schemeClr val="tx1"/>
              </a:solidFill>
              <a:effectLst/>
              <a:latin typeface="Calibri" panose="020F0502020204030204" pitchFamily="34" charset="0"/>
              <a:ea typeface="+mn-ea"/>
              <a:cs typeface="Times New Roman" panose="02020603050405020304" pitchFamily="18" charset="0"/>
            </a:endParaRPr>
          </a:p>
          <a:p>
            <a:r>
              <a:rPr lang="en-CA" sz="1200" b="0" kern="1200" dirty="0">
                <a:solidFill>
                  <a:schemeClr val="tx1"/>
                </a:solidFill>
                <a:effectLst/>
                <a:latin typeface="+mn-lt"/>
                <a:ea typeface="+mn-ea"/>
                <a:cs typeface="+mn-cs"/>
              </a:rPr>
              <a:t>Connects our Diocese with the wider church and the wider church with our Diocese. In doing so, the Bishop is an instrument of unity.</a:t>
            </a:r>
          </a:p>
          <a:p>
            <a:endParaRPr lang="en-CA" dirty="0"/>
          </a:p>
          <a:p>
            <a:endParaRPr lang="en-CA" dirty="0"/>
          </a:p>
        </p:txBody>
      </p:sp>
      <p:sp>
        <p:nvSpPr>
          <p:cNvPr id="4" name="Slide Number Placeholder 3"/>
          <p:cNvSpPr>
            <a:spLocks noGrp="1"/>
          </p:cNvSpPr>
          <p:nvPr>
            <p:ph type="sldNum" sz="quarter" idx="5"/>
          </p:nvPr>
        </p:nvSpPr>
        <p:spPr/>
        <p:txBody>
          <a:bodyPr/>
          <a:lstStyle/>
          <a:p>
            <a:fld id="{C90D0FCF-0E17-4F28-83A5-81E7CA63A1DC}" type="slidenum">
              <a:rPr lang="en-CA" smtClean="0"/>
              <a:t>16</a:t>
            </a:fld>
            <a:endParaRPr lang="en-CA" dirty="0"/>
          </a:p>
        </p:txBody>
      </p:sp>
    </p:spTree>
    <p:extLst>
      <p:ext uri="{BB962C8B-B14F-4D97-AF65-F5344CB8AC3E}">
        <p14:creationId xmlns:p14="http://schemas.microsoft.com/office/powerpoint/2010/main" val="2902164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90D0FCF-0E17-4F28-83A5-81E7CA63A1DC}" type="slidenum">
              <a:rPr lang="en-CA" smtClean="0"/>
              <a:t>17</a:t>
            </a:fld>
            <a:endParaRPr lang="en-CA" dirty="0"/>
          </a:p>
        </p:txBody>
      </p:sp>
    </p:spTree>
    <p:extLst>
      <p:ext uri="{BB962C8B-B14F-4D97-AF65-F5344CB8AC3E}">
        <p14:creationId xmlns:p14="http://schemas.microsoft.com/office/powerpoint/2010/main" val="370376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90D0FCF-0E17-4F28-83A5-81E7CA63A1DC}" type="slidenum">
              <a:rPr lang="en-CA" smtClean="0"/>
              <a:t>21</a:t>
            </a:fld>
            <a:endParaRPr lang="en-CA" dirty="0"/>
          </a:p>
        </p:txBody>
      </p:sp>
    </p:spTree>
    <p:extLst>
      <p:ext uri="{BB962C8B-B14F-4D97-AF65-F5344CB8AC3E}">
        <p14:creationId xmlns:p14="http://schemas.microsoft.com/office/powerpoint/2010/main" val="1828021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90D0FCF-0E17-4F28-83A5-81E7CA63A1DC}" type="slidenum">
              <a:rPr lang="en-CA" smtClean="0"/>
              <a:t>22</a:t>
            </a:fld>
            <a:endParaRPr lang="en-CA" dirty="0"/>
          </a:p>
        </p:txBody>
      </p:sp>
    </p:spTree>
    <p:extLst>
      <p:ext uri="{BB962C8B-B14F-4D97-AF65-F5344CB8AC3E}">
        <p14:creationId xmlns:p14="http://schemas.microsoft.com/office/powerpoint/2010/main" val="4147787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799" y="4674411"/>
            <a:ext cx="9144000" cy="1641490"/>
          </a:xfrm>
        </p:spPr>
        <p:txBody>
          <a:bodyPr wrap="none" anchor="t">
            <a:normAutofit/>
          </a:bodyPr>
          <a:lstStyle>
            <a:lvl1pPr algn="r">
              <a:defRPr sz="9600" b="0" spc="-300">
                <a:solidFill>
                  <a:schemeClr val="tx1"/>
                </a:soli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chemeClr val="tx1"/>
                </a:solidFill>
              </a:defRPr>
            </a:lvl1pPr>
          </a:lstStyle>
          <a:p>
            <a:fld id="{E4995D3C-74FB-47BB-B597-CBC7629388B3}" type="datetimeFigureOut">
              <a:rPr lang="en-CA" smtClean="0"/>
              <a:pPr/>
              <a:t>29-Apr-2025</a:t>
            </a:fld>
            <a:endParaRPr lang="en-CA" dirty="0"/>
          </a:p>
        </p:txBody>
      </p:sp>
      <p:sp>
        <p:nvSpPr>
          <p:cNvPr id="8" name="Footer Placeholder 7"/>
          <p:cNvSpPr>
            <a:spLocks noGrp="1"/>
          </p:cNvSpPr>
          <p:nvPr>
            <p:ph type="ftr" sz="quarter" idx="11"/>
          </p:nvPr>
        </p:nvSpPr>
        <p:spPr/>
        <p:txBody>
          <a:bodyPr/>
          <a:lstStyle>
            <a:lvl1pPr>
              <a:defRPr>
                <a:solidFill>
                  <a:schemeClr val="tx1"/>
                </a:solidFill>
              </a:defRPr>
            </a:lvl1pPr>
          </a:lstStyle>
          <a:p>
            <a:endParaRPr lang="en-CA" dirty="0"/>
          </a:p>
        </p:txBody>
      </p:sp>
      <p:sp>
        <p:nvSpPr>
          <p:cNvPr id="9" name="Slide Number Placeholder 8"/>
          <p:cNvSpPr>
            <a:spLocks noGrp="1"/>
          </p:cNvSpPr>
          <p:nvPr>
            <p:ph type="sldNum" sz="quarter" idx="12"/>
          </p:nvPr>
        </p:nvSpPr>
        <p:spPr/>
        <p:txBody>
          <a:bodyPr/>
          <a:lstStyle>
            <a:lvl1pPr>
              <a:defRPr>
                <a:solidFill>
                  <a:schemeClr val="tx1"/>
                </a:solidFill>
              </a:defRPr>
            </a:lvl1pPr>
          </a:lstStyle>
          <a:p>
            <a:fld id="{6CC74857-9A9B-453D-A25A-64FFBB5186F2}" type="slidenum">
              <a:rPr lang="en-CA" smtClean="0"/>
              <a:pPr/>
              <a:t>‹#›</a:t>
            </a:fld>
            <a:endParaRPr lang="en-CA" dirty="0"/>
          </a:p>
        </p:txBody>
      </p:sp>
      <p:pic>
        <p:nvPicPr>
          <p:cNvPr id="4" name="Picture 3" descr="A blue and black logo&#10;&#10;AI-generated content may be incorrect.">
            <a:extLst>
              <a:ext uri="{FF2B5EF4-FFF2-40B4-BE49-F238E27FC236}">
                <a16:creationId xmlns:a16="http://schemas.microsoft.com/office/drawing/2014/main" id="{D5E67DEE-D7B9-6DF0-7970-8613BBADD18B}"/>
              </a:ext>
            </a:extLst>
          </p:cNvPr>
          <p:cNvPicPr>
            <a:picLocks noChangeAspect="1"/>
          </p:cNvPicPr>
          <p:nvPr userDrawn="1"/>
        </p:nvPicPr>
        <p:blipFill>
          <a:blip r:embed="rId2">
            <a:extLst>
              <a:ext uri="{28A0092B-C50C-407E-A947-70E740481C1C}">
                <a14:useLocalDpi xmlns:a14="http://schemas.microsoft.com/office/drawing/2010/main" val="0"/>
              </a:ext>
            </a:extLst>
          </a:blip>
          <a:srcRect t="18796" b="24397"/>
          <a:stretch/>
        </p:blipFill>
        <p:spPr>
          <a:xfrm>
            <a:off x="0" y="0"/>
            <a:ext cx="7830712" cy="4448400"/>
          </a:xfrm>
          <a:prstGeom prst="rect">
            <a:avLst/>
          </a:prstGeom>
          <a:solidFill>
            <a:schemeClr val="tx1"/>
          </a:solidFill>
        </p:spPr>
      </p:pic>
    </p:spTree>
    <p:extLst>
      <p:ext uri="{BB962C8B-B14F-4D97-AF65-F5344CB8AC3E}">
        <p14:creationId xmlns:p14="http://schemas.microsoft.com/office/powerpoint/2010/main" val="1151529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995D3C-74FB-47BB-B597-CBC7629388B3}" type="datetimeFigureOut">
              <a:rPr lang="en-CA" smtClean="0"/>
              <a:t>29-Apr-2025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6CC74857-9A9B-453D-A25A-64FFBB5186F2}" type="slidenum">
              <a:rPr lang="en-CA" smtClean="0"/>
              <a:t>‹#›</a:t>
            </a:fld>
            <a:endParaRPr lang="en-CA" dirty="0"/>
          </a:p>
        </p:txBody>
      </p:sp>
    </p:spTree>
    <p:extLst>
      <p:ext uri="{BB962C8B-B14F-4D97-AF65-F5344CB8AC3E}">
        <p14:creationId xmlns:p14="http://schemas.microsoft.com/office/powerpoint/2010/main" val="1722574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995D3C-74FB-47BB-B597-CBC7629388B3}" type="datetimeFigureOut">
              <a:rPr lang="en-CA" smtClean="0"/>
              <a:t>29-Apr-2025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6CC74857-9A9B-453D-A25A-64FFBB5186F2}" type="slidenum">
              <a:rPr lang="en-CA" smtClean="0"/>
              <a:t>‹#›</a:t>
            </a:fld>
            <a:endParaRPr lang="en-CA" dirty="0"/>
          </a:p>
        </p:txBody>
      </p:sp>
    </p:spTree>
    <p:extLst>
      <p:ext uri="{BB962C8B-B14F-4D97-AF65-F5344CB8AC3E}">
        <p14:creationId xmlns:p14="http://schemas.microsoft.com/office/powerpoint/2010/main" val="2824169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995D3C-74FB-47BB-B597-CBC7629388B3}" type="datetimeFigureOut">
              <a:rPr lang="en-CA" smtClean="0"/>
              <a:t>29-Apr-2025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6CC74857-9A9B-453D-A25A-64FFBB5186F2}" type="slidenum">
              <a:rPr lang="en-CA" smtClean="0"/>
              <a:t>‹#›</a:t>
            </a:fld>
            <a:endParaRPr lang="en-CA"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33352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995D3C-74FB-47BB-B597-CBC7629388B3}" type="datetimeFigureOut">
              <a:rPr lang="en-CA" smtClean="0"/>
              <a:t>29-Apr-2025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6CC74857-9A9B-453D-A25A-64FFBB5186F2}" type="slidenum">
              <a:rPr lang="en-CA" smtClean="0"/>
              <a:t>‹#›</a:t>
            </a:fld>
            <a:endParaRPr lang="en-CA" dirty="0"/>
          </a:p>
        </p:txBody>
      </p:sp>
    </p:spTree>
    <p:extLst>
      <p:ext uri="{BB962C8B-B14F-4D97-AF65-F5344CB8AC3E}">
        <p14:creationId xmlns:p14="http://schemas.microsoft.com/office/powerpoint/2010/main" val="797900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4995D3C-74FB-47BB-B597-CBC7629388B3}" type="datetimeFigureOut">
              <a:rPr lang="en-CA" smtClean="0"/>
              <a:t>29-Apr-2025</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6CC74857-9A9B-453D-A25A-64FFBB5186F2}" type="slidenum">
              <a:rPr lang="en-CA" smtClean="0"/>
              <a:t>‹#›</a:t>
            </a:fld>
            <a:endParaRPr lang="en-CA" dirty="0"/>
          </a:p>
        </p:txBody>
      </p:sp>
    </p:spTree>
    <p:extLst>
      <p:ext uri="{BB962C8B-B14F-4D97-AF65-F5344CB8AC3E}">
        <p14:creationId xmlns:p14="http://schemas.microsoft.com/office/powerpoint/2010/main" val="727268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4995D3C-74FB-47BB-B597-CBC7629388B3}" type="datetimeFigureOut">
              <a:rPr lang="en-CA" smtClean="0"/>
              <a:t>29-Apr-2025</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6CC74857-9A9B-453D-A25A-64FFBB5186F2}" type="slidenum">
              <a:rPr lang="en-CA" smtClean="0"/>
              <a:t>‹#›</a:t>
            </a:fld>
            <a:endParaRPr lang="en-CA" dirty="0"/>
          </a:p>
        </p:txBody>
      </p:sp>
    </p:spTree>
    <p:extLst>
      <p:ext uri="{BB962C8B-B14F-4D97-AF65-F5344CB8AC3E}">
        <p14:creationId xmlns:p14="http://schemas.microsoft.com/office/powerpoint/2010/main" val="1475387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995D3C-74FB-47BB-B597-CBC7629388B3}" type="datetimeFigureOut">
              <a:rPr lang="en-CA" smtClean="0"/>
              <a:t>29-Apr-2025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6CC74857-9A9B-453D-A25A-64FFBB5186F2}" type="slidenum">
              <a:rPr lang="en-CA" smtClean="0"/>
              <a:t>‹#›</a:t>
            </a:fld>
            <a:endParaRPr lang="en-CA" dirty="0"/>
          </a:p>
        </p:txBody>
      </p:sp>
    </p:spTree>
    <p:extLst>
      <p:ext uri="{BB962C8B-B14F-4D97-AF65-F5344CB8AC3E}">
        <p14:creationId xmlns:p14="http://schemas.microsoft.com/office/powerpoint/2010/main" val="3252275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995D3C-74FB-47BB-B597-CBC7629388B3}" type="datetimeFigureOut">
              <a:rPr lang="en-CA" smtClean="0"/>
              <a:t>29-Apr-2025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6CC74857-9A9B-453D-A25A-64FFBB5186F2}" type="slidenum">
              <a:rPr lang="en-CA" smtClean="0"/>
              <a:t>‹#›</a:t>
            </a:fld>
            <a:endParaRPr lang="en-CA" dirty="0"/>
          </a:p>
        </p:txBody>
      </p:sp>
    </p:spTree>
    <p:extLst>
      <p:ext uri="{BB962C8B-B14F-4D97-AF65-F5344CB8AC3E}">
        <p14:creationId xmlns:p14="http://schemas.microsoft.com/office/powerpoint/2010/main" val="1010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spcAft>
                <a:spcPts val="1200"/>
              </a:spcAft>
              <a:defRPr sz="3600">
                <a:solidFill>
                  <a:schemeClr val="tx1"/>
                </a:solidFill>
              </a:defRPr>
            </a:lvl1pPr>
            <a:lvl2pPr>
              <a:spcAft>
                <a:spcPts val="600"/>
              </a:spcAft>
              <a:defRPr sz="3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chemeClr val="tx1"/>
                </a:solidFill>
              </a:defRPr>
            </a:lvl1pPr>
          </a:lstStyle>
          <a:p>
            <a:fld id="{E4995D3C-74FB-47BB-B597-CBC7629388B3}" type="datetimeFigureOut">
              <a:rPr lang="en-CA" smtClean="0"/>
              <a:pPr/>
              <a:t>29-Apr-2025</a:t>
            </a:fld>
            <a:endParaRPr lang="en-CA"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CA"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6CC74857-9A9B-453D-A25A-64FFBB5186F2}" type="slidenum">
              <a:rPr lang="en-CA" smtClean="0"/>
              <a:pPr/>
              <a:t>‹#›</a:t>
            </a:fld>
            <a:endParaRPr lang="en-CA" dirty="0"/>
          </a:p>
        </p:txBody>
      </p:sp>
    </p:spTree>
    <p:extLst>
      <p:ext uri="{BB962C8B-B14F-4D97-AF65-F5344CB8AC3E}">
        <p14:creationId xmlns:p14="http://schemas.microsoft.com/office/powerpoint/2010/main" val="2521349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solidFill>
                  <a:schemeClr val="tx1"/>
                </a:soli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48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tx1"/>
                </a:solidFill>
              </a:defRPr>
            </a:lvl1pPr>
          </a:lstStyle>
          <a:p>
            <a:fld id="{E4995D3C-74FB-47BB-B597-CBC7629388B3}" type="datetimeFigureOut">
              <a:rPr lang="en-CA" smtClean="0"/>
              <a:pPr/>
              <a:t>29-Apr-2025</a:t>
            </a:fld>
            <a:endParaRPr lang="en-CA"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CA"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6CC74857-9A9B-453D-A25A-64FFBB5186F2}" type="slidenum">
              <a:rPr lang="en-CA" smtClean="0"/>
              <a:pPr/>
              <a:t>‹#›</a:t>
            </a:fld>
            <a:endParaRPr lang="en-CA" dirty="0"/>
          </a:p>
        </p:txBody>
      </p:sp>
    </p:spTree>
    <p:extLst>
      <p:ext uri="{BB962C8B-B14F-4D97-AF65-F5344CB8AC3E}">
        <p14:creationId xmlns:p14="http://schemas.microsoft.com/office/powerpoint/2010/main" val="3251762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995D3C-74FB-47BB-B597-CBC7629388B3}" type="datetimeFigureOut">
              <a:rPr lang="en-CA" smtClean="0"/>
              <a:t>29-Apr-2025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6CC74857-9A9B-453D-A25A-64FFBB5186F2}" type="slidenum">
              <a:rPr lang="en-CA" smtClean="0"/>
              <a:t>‹#›</a:t>
            </a:fld>
            <a:endParaRPr lang="en-CA" dirty="0"/>
          </a:p>
        </p:txBody>
      </p:sp>
    </p:spTree>
    <p:extLst>
      <p:ext uri="{BB962C8B-B14F-4D97-AF65-F5344CB8AC3E}">
        <p14:creationId xmlns:p14="http://schemas.microsoft.com/office/powerpoint/2010/main" val="450843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995D3C-74FB-47BB-B597-CBC7629388B3}" type="datetimeFigureOut">
              <a:rPr lang="en-CA" smtClean="0"/>
              <a:t>29-Apr-2025</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6CC74857-9A9B-453D-A25A-64FFBB5186F2}" type="slidenum">
              <a:rPr lang="en-CA" smtClean="0"/>
              <a:t>‹#›</a:t>
            </a:fld>
            <a:endParaRPr lang="en-CA" dirty="0"/>
          </a:p>
        </p:txBody>
      </p:sp>
    </p:spTree>
    <p:extLst>
      <p:ext uri="{BB962C8B-B14F-4D97-AF65-F5344CB8AC3E}">
        <p14:creationId xmlns:p14="http://schemas.microsoft.com/office/powerpoint/2010/main" val="886618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995D3C-74FB-47BB-B597-CBC7629388B3}" type="datetimeFigureOut">
              <a:rPr lang="en-CA" smtClean="0"/>
              <a:t>29-Apr-2025</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6CC74857-9A9B-453D-A25A-64FFBB5186F2}" type="slidenum">
              <a:rPr lang="en-CA" smtClean="0"/>
              <a:t>‹#›</a:t>
            </a:fld>
            <a:endParaRPr lang="en-CA" dirty="0"/>
          </a:p>
        </p:txBody>
      </p:sp>
    </p:spTree>
    <p:extLst>
      <p:ext uri="{BB962C8B-B14F-4D97-AF65-F5344CB8AC3E}">
        <p14:creationId xmlns:p14="http://schemas.microsoft.com/office/powerpoint/2010/main" val="50938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995D3C-74FB-47BB-B597-CBC7629388B3}" type="datetimeFigureOut">
              <a:rPr lang="en-CA" smtClean="0"/>
              <a:t>29-Apr-2025</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6CC74857-9A9B-453D-A25A-64FFBB5186F2}" type="slidenum">
              <a:rPr lang="en-CA" smtClean="0"/>
              <a:t>‹#›</a:t>
            </a:fld>
            <a:endParaRPr lang="en-CA" dirty="0"/>
          </a:p>
        </p:txBody>
      </p:sp>
    </p:spTree>
    <p:extLst>
      <p:ext uri="{BB962C8B-B14F-4D97-AF65-F5344CB8AC3E}">
        <p14:creationId xmlns:p14="http://schemas.microsoft.com/office/powerpoint/2010/main" val="2642832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995D3C-74FB-47BB-B597-CBC7629388B3}" type="datetimeFigureOut">
              <a:rPr lang="en-CA" smtClean="0"/>
              <a:t>29-Apr-2025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6CC74857-9A9B-453D-A25A-64FFBB5186F2}" type="slidenum">
              <a:rPr lang="en-CA" smtClean="0"/>
              <a:t>‹#›</a:t>
            </a:fld>
            <a:endParaRPr lang="en-CA" dirty="0"/>
          </a:p>
        </p:txBody>
      </p:sp>
    </p:spTree>
    <p:extLst>
      <p:ext uri="{BB962C8B-B14F-4D97-AF65-F5344CB8AC3E}">
        <p14:creationId xmlns:p14="http://schemas.microsoft.com/office/powerpoint/2010/main" val="567562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995D3C-74FB-47BB-B597-CBC7629388B3}" type="datetimeFigureOut">
              <a:rPr lang="en-CA" smtClean="0"/>
              <a:t>29-Apr-2025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6CC74857-9A9B-453D-A25A-64FFBB5186F2}" type="slidenum">
              <a:rPr lang="en-CA" smtClean="0"/>
              <a:t>‹#›</a:t>
            </a:fld>
            <a:endParaRPr lang="en-CA" dirty="0"/>
          </a:p>
        </p:txBody>
      </p:sp>
    </p:spTree>
    <p:extLst>
      <p:ext uri="{BB962C8B-B14F-4D97-AF65-F5344CB8AC3E}">
        <p14:creationId xmlns:p14="http://schemas.microsoft.com/office/powerpoint/2010/main" val="3270717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E4995D3C-74FB-47BB-B597-CBC7629388B3}" type="datetimeFigureOut">
              <a:rPr lang="en-CA" smtClean="0"/>
              <a:t>29-Apr-2025</a:t>
            </a:fld>
            <a:endParaRPr lang="en-C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C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CC74857-9A9B-453D-A25A-64FFBB5186F2}" type="slidenum">
              <a:rPr lang="en-CA" smtClean="0"/>
              <a:t>‹#›</a:t>
            </a:fld>
            <a:endParaRPr lang="en-CA" dirty="0"/>
          </a:p>
        </p:txBody>
      </p:sp>
    </p:spTree>
    <p:extLst>
      <p:ext uri="{BB962C8B-B14F-4D97-AF65-F5344CB8AC3E}">
        <p14:creationId xmlns:p14="http://schemas.microsoft.com/office/powerpoint/2010/main" val="200239454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dioceseofalgoma.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4CDA0-ABD8-DB62-2412-27CB32D98FCB}"/>
              </a:ext>
            </a:extLst>
          </p:cNvPr>
          <p:cNvSpPr>
            <a:spLocks noGrp="1"/>
          </p:cNvSpPr>
          <p:nvPr>
            <p:ph type="ctrTitle"/>
          </p:nvPr>
        </p:nvSpPr>
        <p:spPr/>
        <p:txBody>
          <a:bodyPr>
            <a:normAutofit/>
          </a:bodyPr>
          <a:lstStyle/>
          <a:p>
            <a:r>
              <a:rPr lang="en-CA" sz="6600" dirty="0"/>
              <a:t>The Office of the Bishop of Algoma</a:t>
            </a:r>
          </a:p>
        </p:txBody>
      </p:sp>
      <p:sp>
        <p:nvSpPr>
          <p:cNvPr id="3" name="Subtitle 2">
            <a:extLst>
              <a:ext uri="{FF2B5EF4-FFF2-40B4-BE49-F238E27FC236}">
                <a16:creationId xmlns:a16="http://schemas.microsoft.com/office/drawing/2014/main" id="{B460AC8A-9E71-186F-AFB9-07FBE2C2E602}"/>
              </a:ext>
            </a:extLst>
          </p:cNvPr>
          <p:cNvSpPr>
            <a:spLocks noGrp="1"/>
          </p:cNvSpPr>
          <p:nvPr>
            <p:ph type="subTitle" idx="1"/>
          </p:nvPr>
        </p:nvSpPr>
        <p:spPr/>
        <p:txBody>
          <a:bodyPr>
            <a:normAutofit fontScale="92500" lnSpcReduction="20000"/>
          </a:bodyPr>
          <a:lstStyle/>
          <a:p>
            <a:br>
              <a:rPr lang="en-CA" dirty="0"/>
            </a:br>
            <a:r>
              <a:rPr lang="en-CA" dirty="0"/>
              <a:t>April 29, 2025</a:t>
            </a:r>
          </a:p>
        </p:txBody>
      </p:sp>
    </p:spTree>
    <p:extLst>
      <p:ext uri="{BB962C8B-B14F-4D97-AF65-F5344CB8AC3E}">
        <p14:creationId xmlns:p14="http://schemas.microsoft.com/office/powerpoint/2010/main" val="603438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17620-B841-FE01-8B49-A8675B8FDEEC}"/>
              </a:ext>
            </a:extLst>
          </p:cNvPr>
          <p:cNvSpPr>
            <a:spLocks noGrp="1"/>
          </p:cNvSpPr>
          <p:nvPr>
            <p:ph type="title"/>
          </p:nvPr>
        </p:nvSpPr>
        <p:spPr>
          <a:xfrm>
            <a:off x="838199" y="365125"/>
            <a:ext cx="11152517" cy="1325563"/>
          </a:xfrm>
        </p:spPr>
        <p:txBody>
          <a:bodyPr/>
          <a:lstStyle/>
          <a:p>
            <a:r>
              <a:rPr lang="en-CA" b="1" dirty="0"/>
              <a:t>How People Experience the Bishop?</a:t>
            </a:r>
            <a:endParaRPr lang="en-CA" dirty="0"/>
          </a:p>
        </p:txBody>
      </p:sp>
      <p:sp>
        <p:nvSpPr>
          <p:cNvPr id="3" name="Content Placeholder 2">
            <a:extLst>
              <a:ext uri="{FF2B5EF4-FFF2-40B4-BE49-F238E27FC236}">
                <a16:creationId xmlns:a16="http://schemas.microsoft.com/office/drawing/2014/main" id="{E4C8D1B9-265B-9B6A-7372-4091EB6A1C68}"/>
              </a:ext>
            </a:extLst>
          </p:cNvPr>
          <p:cNvSpPr>
            <a:spLocks noGrp="1"/>
          </p:cNvSpPr>
          <p:nvPr>
            <p:ph idx="1"/>
          </p:nvPr>
        </p:nvSpPr>
        <p:spPr/>
        <p:txBody>
          <a:bodyPr>
            <a:normAutofit/>
          </a:bodyPr>
          <a:lstStyle/>
          <a:p>
            <a:pPr rtl="0" eaLnBrk="1" latinLnBrk="0" hangingPunct="1"/>
            <a:r>
              <a:rPr lang="en-CA" b="0" kern="1200" dirty="0">
                <a:solidFill>
                  <a:schemeClr val="tx1"/>
                </a:solidFill>
                <a:effectLst/>
              </a:rPr>
              <a:t>when their parish is filling the vacancy of the Incumbent</a:t>
            </a:r>
            <a:endParaRPr lang="en-CA" dirty="0">
              <a:effectLst/>
            </a:endParaRPr>
          </a:p>
          <a:p>
            <a:pPr rtl="0" eaLnBrk="1" latinLnBrk="0" hangingPunct="1"/>
            <a:r>
              <a:rPr lang="en-CA" b="0" kern="1200" dirty="0">
                <a:solidFill>
                  <a:schemeClr val="tx1"/>
                </a:solidFill>
                <a:effectLst/>
              </a:rPr>
              <a:t>through ministry reviews with church wardens and the incumbent</a:t>
            </a:r>
            <a:endParaRPr lang="en-CA" dirty="0">
              <a:effectLst/>
            </a:endParaRPr>
          </a:p>
          <a:p>
            <a:pPr lvl="0"/>
            <a:r>
              <a:rPr lang="en-CA" b="0" kern="1200" dirty="0">
                <a:solidFill>
                  <a:schemeClr val="tx1"/>
                </a:solidFill>
                <a:effectLst/>
                <a:ea typeface="+mj-ea"/>
                <a:cs typeface="+mj-cs"/>
              </a:rPr>
              <a:t>when their parish has a conflict with the Synod Office, or when their parish has an internal conflict, and the Bishop intervenes</a:t>
            </a:r>
          </a:p>
        </p:txBody>
      </p:sp>
    </p:spTree>
    <p:extLst>
      <p:ext uri="{BB962C8B-B14F-4D97-AF65-F5344CB8AC3E}">
        <p14:creationId xmlns:p14="http://schemas.microsoft.com/office/powerpoint/2010/main" val="3520406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F96EA-CB71-E89B-ADD7-400B78C55A5C}"/>
              </a:ext>
            </a:extLst>
          </p:cNvPr>
          <p:cNvSpPr>
            <a:spLocks noGrp="1"/>
          </p:cNvSpPr>
          <p:nvPr>
            <p:ph type="title"/>
          </p:nvPr>
        </p:nvSpPr>
        <p:spPr/>
        <p:txBody>
          <a:bodyPr>
            <a:normAutofit fontScale="90000"/>
          </a:bodyPr>
          <a:lstStyle/>
          <a:p>
            <a:r>
              <a:rPr lang="en-CA" sz="5400" b="1" kern="1200" dirty="0">
                <a:solidFill>
                  <a:schemeClr val="tx1"/>
                </a:solidFill>
                <a:effectLst/>
                <a:latin typeface="+mj-lt"/>
                <a:ea typeface="+mj-ea"/>
                <a:cs typeface="+mj-cs"/>
              </a:rPr>
              <a:t>Roles understood from People’s Experience</a:t>
            </a:r>
            <a:endParaRPr lang="en-CA" dirty="0"/>
          </a:p>
        </p:txBody>
      </p:sp>
      <p:sp>
        <p:nvSpPr>
          <p:cNvPr id="3" name="Content Placeholder 2">
            <a:extLst>
              <a:ext uri="{FF2B5EF4-FFF2-40B4-BE49-F238E27FC236}">
                <a16:creationId xmlns:a16="http://schemas.microsoft.com/office/drawing/2014/main" id="{9CE1E1F2-27FE-08A4-510F-BF3208039138}"/>
              </a:ext>
            </a:extLst>
          </p:cNvPr>
          <p:cNvSpPr>
            <a:spLocks noGrp="1"/>
          </p:cNvSpPr>
          <p:nvPr>
            <p:ph idx="1"/>
          </p:nvPr>
        </p:nvSpPr>
        <p:spPr/>
        <p:txBody>
          <a:bodyPr>
            <a:normAutofit/>
          </a:bodyPr>
          <a:lstStyle/>
          <a:p>
            <a:pPr lvl="0"/>
            <a:r>
              <a:rPr lang="en-CA" b="0" kern="1200" dirty="0">
                <a:solidFill>
                  <a:schemeClr val="tx1"/>
                </a:solidFill>
                <a:effectLst/>
                <a:ea typeface="+mj-ea"/>
                <a:cs typeface="+mj-cs"/>
              </a:rPr>
              <a:t>leadership and management of the Diocese – oversight - care for parishes</a:t>
            </a:r>
          </a:p>
          <a:p>
            <a:pPr lvl="0"/>
            <a:r>
              <a:rPr lang="en-CA" dirty="0">
                <a:ea typeface="+mj-ea"/>
                <a:cs typeface="+mj-cs"/>
              </a:rPr>
              <a:t>t</a:t>
            </a:r>
            <a:r>
              <a:rPr lang="en-CA" b="0" kern="1200" dirty="0">
                <a:solidFill>
                  <a:schemeClr val="tx1"/>
                </a:solidFill>
                <a:effectLst/>
                <a:ea typeface="+mj-ea"/>
                <a:cs typeface="+mj-cs"/>
              </a:rPr>
              <a:t>eaching - missional leadership</a:t>
            </a:r>
          </a:p>
          <a:p>
            <a:pPr lvl="0"/>
            <a:r>
              <a:rPr lang="en-CA" b="0" kern="1200" dirty="0">
                <a:solidFill>
                  <a:schemeClr val="tx1"/>
                </a:solidFill>
                <a:effectLst/>
                <a:ea typeface="+mj-ea"/>
                <a:cs typeface="+mj-cs"/>
              </a:rPr>
              <a:t>raising up vocations to the diaconate and priesthood (ordination)</a:t>
            </a:r>
          </a:p>
          <a:p>
            <a:pPr lvl="0"/>
            <a:r>
              <a:rPr lang="en-CA" b="0" kern="1200" dirty="0">
                <a:solidFill>
                  <a:schemeClr val="tx1"/>
                </a:solidFill>
                <a:effectLst/>
                <a:ea typeface="+mj-ea"/>
                <a:cs typeface="+mj-cs"/>
              </a:rPr>
              <a:t>provision of sacraments: confirmation</a:t>
            </a:r>
            <a:endParaRPr lang="en-CA" dirty="0"/>
          </a:p>
        </p:txBody>
      </p:sp>
    </p:spTree>
    <p:extLst>
      <p:ext uri="{BB962C8B-B14F-4D97-AF65-F5344CB8AC3E}">
        <p14:creationId xmlns:p14="http://schemas.microsoft.com/office/powerpoint/2010/main" val="3336505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065EB-7CFF-049C-280C-935E5643D23D}"/>
              </a:ext>
            </a:extLst>
          </p:cNvPr>
          <p:cNvSpPr>
            <a:spLocks noGrp="1"/>
          </p:cNvSpPr>
          <p:nvPr>
            <p:ph type="title"/>
          </p:nvPr>
        </p:nvSpPr>
        <p:spPr/>
        <p:txBody>
          <a:bodyPr>
            <a:normAutofit/>
          </a:bodyPr>
          <a:lstStyle/>
          <a:p>
            <a:r>
              <a:rPr lang="en-CA" sz="5400" b="1" kern="1200" dirty="0">
                <a:solidFill>
                  <a:schemeClr val="tx1"/>
                </a:solidFill>
                <a:effectLst/>
                <a:latin typeface="+mj-lt"/>
                <a:ea typeface="+mj-ea"/>
                <a:cs typeface="+mj-cs"/>
              </a:rPr>
              <a:t>Prayer and Study</a:t>
            </a:r>
            <a:endParaRPr lang="en-CA" dirty="0"/>
          </a:p>
        </p:txBody>
      </p:sp>
      <p:sp>
        <p:nvSpPr>
          <p:cNvPr id="3" name="Content Placeholder 2">
            <a:extLst>
              <a:ext uri="{FF2B5EF4-FFF2-40B4-BE49-F238E27FC236}">
                <a16:creationId xmlns:a16="http://schemas.microsoft.com/office/drawing/2014/main" id="{7C649A30-44C7-DEA8-2560-F447512E74B9}"/>
              </a:ext>
            </a:extLst>
          </p:cNvPr>
          <p:cNvSpPr>
            <a:spLocks noGrp="1"/>
          </p:cNvSpPr>
          <p:nvPr>
            <p:ph idx="1"/>
          </p:nvPr>
        </p:nvSpPr>
        <p:spPr/>
        <p:txBody>
          <a:bodyPr>
            <a:normAutofit/>
          </a:bodyPr>
          <a:lstStyle/>
          <a:p>
            <a:pPr lvl="0"/>
            <a:r>
              <a:rPr lang="en-CA" dirty="0">
                <a:ea typeface="+mj-ea"/>
                <a:cs typeface="+mj-cs"/>
              </a:rPr>
              <a:t>A bishop </a:t>
            </a:r>
            <a:r>
              <a:rPr lang="en-CA" b="0" kern="1200" dirty="0">
                <a:solidFill>
                  <a:schemeClr val="tx1"/>
                </a:solidFill>
                <a:effectLst/>
                <a:ea typeface="+mj-ea"/>
                <a:cs typeface="+mj-cs"/>
              </a:rPr>
              <a:t>maintains a practise of prayer and study</a:t>
            </a:r>
          </a:p>
          <a:p>
            <a:pPr lvl="0"/>
            <a:r>
              <a:rPr lang="en-CA" b="0" kern="1200" dirty="0">
                <a:solidFill>
                  <a:schemeClr val="tx1"/>
                </a:solidFill>
                <a:effectLst/>
                <a:ea typeface="+mj-ea"/>
                <a:cs typeface="+mj-cs"/>
              </a:rPr>
              <a:t>If a bishop is to be a good teacher/preacher, time for lifelong learning and retreat is essential to every bishop’s life and ministry</a:t>
            </a:r>
            <a:endParaRPr lang="en-CA" dirty="0"/>
          </a:p>
        </p:txBody>
      </p:sp>
    </p:spTree>
    <p:extLst>
      <p:ext uri="{BB962C8B-B14F-4D97-AF65-F5344CB8AC3E}">
        <p14:creationId xmlns:p14="http://schemas.microsoft.com/office/powerpoint/2010/main" val="1066262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35E1C-23F7-BD68-EB20-9AB79B81392A}"/>
              </a:ext>
            </a:extLst>
          </p:cNvPr>
          <p:cNvSpPr>
            <a:spLocks noGrp="1"/>
          </p:cNvSpPr>
          <p:nvPr>
            <p:ph type="title"/>
          </p:nvPr>
        </p:nvSpPr>
        <p:spPr/>
        <p:txBody>
          <a:bodyPr>
            <a:normAutofit/>
          </a:bodyPr>
          <a:lstStyle/>
          <a:p>
            <a:r>
              <a:rPr lang="en-CA" sz="5400" b="1" kern="1200" dirty="0">
                <a:solidFill>
                  <a:schemeClr val="tx1"/>
                </a:solidFill>
                <a:effectLst/>
                <a:latin typeface="+mj-lt"/>
                <a:ea typeface="+mj-ea"/>
                <a:cs typeface="+mj-cs"/>
              </a:rPr>
              <a:t>Work in the Province</a:t>
            </a:r>
            <a:endParaRPr lang="en-CA" dirty="0"/>
          </a:p>
        </p:txBody>
      </p:sp>
      <p:sp>
        <p:nvSpPr>
          <p:cNvPr id="3" name="Content Placeholder 2">
            <a:extLst>
              <a:ext uri="{FF2B5EF4-FFF2-40B4-BE49-F238E27FC236}">
                <a16:creationId xmlns:a16="http://schemas.microsoft.com/office/drawing/2014/main" id="{AD5AD1FB-CBC5-8EEF-D132-18CD09912280}"/>
              </a:ext>
            </a:extLst>
          </p:cNvPr>
          <p:cNvSpPr>
            <a:spLocks noGrp="1"/>
          </p:cNvSpPr>
          <p:nvPr>
            <p:ph idx="1"/>
          </p:nvPr>
        </p:nvSpPr>
        <p:spPr/>
        <p:txBody>
          <a:bodyPr>
            <a:noAutofit/>
          </a:bodyPr>
          <a:lstStyle/>
          <a:p>
            <a:pPr lvl="0"/>
            <a:r>
              <a:rPr lang="en-CA" b="0" kern="1200" dirty="0">
                <a:solidFill>
                  <a:schemeClr val="tx1"/>
                </a:solidFill>
                <a:effectLst/>
                <a:ea typeface="+mj-ea"/>
                <a:cs typeface="+mj-cs"/>
              </a:rPr>
              <a:t>attends Provincial House of Bishops</a:t>
            </a:r>
          </a:p>
          <a:p>
            <a:pPr lvl="0"/>
            <a:r>
              <a:rPr lang="en-CA" b="0" kern="1200" dirty="0">
                <a:solidFill>
                  <a:schemeClr val="tx1"/>
                </a:solidFill>
                <a:effectLst/>
                <a:ea typeface="+mj-ea"/>
                <a:cs typeface="+mj-cs"/>
              </a:rPr>
              <a:t>attends Provincial Synod, held once every 3 years</a:t>
            </a:r>
          </a:p>
          <a:p>
            <a:pPr lvl="0"/>
            <a:r>
              <a:rPr lang="en-CA" b="0" kern="1200" dirty="0">
                <a:solidFill>
                  <a:schemeClr val="tx1"/>
                </a:solidFill>
                <a:effectLst/>
                <a:ea typeface="+mj-ea"/>
                <a:cs typeface="+mj-cs"/>
              </a:rPr>
              <a:t>attends Provincial Council, meets in the spring and in the fall</a:t>
            </a:r>
          </a:p>
          <a:p>
            <a:pPr lvl="0"/>
            <a:r>
              <a:rPr lang="en-CA" b="0" kern="1200" dirty="0">
                <a:solidFill>
                  <a:schemeClr val="tx1"/>
                </a:solidFill>
                <a:effectLst/>
                <a:ea typeface="+mj-ea"/>
                <a:cs typeface="+mj-cs"/>
              </a:rPr>
              <a:t>may serve on a Provincial committee(s)</a:t>
            </a:r>
          </a:p>
          <a:p>
            <a:pPr lvl="0"/>
            <a:r>
              <a:rPr lang="en-CA" b="0" kern="1200" dirty="0">
                <a:solidFill>
                  <a:schemeClr val="tx1"/>
                </a:solidFill>
                <a:effectLst/>
                <a:ea typeface="+mj-ea"/>
                <a:cs typeface="+mj-cs"/>
              </a:rPr>
              <a:t>participates in consecrations of bishops within the Province</a:t>
            </a:r>
            <a:endParaRPr lang="en-CA" dirty="0"/>
          </a:p>
        </p:txBody>
      </p:sp>
    </p:spTree>
    <p:extLst>
      <p:ext uri="{BB962C8B-B14F-4D97-AF65-F5344CB8AC3E}">
        <p14:creationId xmlns:p14="http://schemas.microsoft.com/office/powerpoint/2010/main" val="569575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smiling for a picture&#10;&#10;AI-generated content may be incorrect.">
            <a:extLst>
              <a:ext uri="{FF2B5EF4-FFF2-40B4-BE49-F238E27FC236}">
                <a16:creationId xmlns:a16="http://schemas.microsoft.com/office/drawing/2014/main" id="{14FCE52D-44FF-5340-08DF-35417531F7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506108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E6FF7-5278-5653-B935-02AA27EFD026}"/>
              </a:ext>
            </a:extLst>
          </p:cNvPr>
          <p:cNvSpPr>
            <a:spLocks noGrp="1"/>
          </p:cNvSpPr>
          <p:nvPr>
            <p:ph type="title"/>
          </p:nvPr>
        </p:nvSpPr>
        <p:spPr/>
        <p:txBody>
          <a:bodyPr>
            <a:normAutofit fontScale="90000"/>
          </a:bodyPr>
          <a:lstStyle/>
          <a:p>
            <a:r>
              <a:rPr lang="en-CA" sz="5400" b="1" kern="1200" dirty="0">
                <a:solidFill>
                  <a:schemeClr val="tx1"/>
                </a:solidFill>
                <a:effectLst/>
                <a:latin typeface="+mj-lt"/>
                <a:ea typeface="+mj-ea"/>
                <a:cs typeface="+mj-cs"/>
              </a:rPr>
              <a:t>Work in the National Church and Anglican Communion</a:t>
            </a:r>
            <a:endParaRPr lang="en-CA" dirty="0"/>
          </a:p>
        </p:txBody>
      </p:sp>
      <p:sp>
        <p:nvSpPr>
          <p:cNvPr id="3" name="Content Placeholder 2">
            <a:extLst>
              <a:ext uri="{FF2B5EF4-FFF2-40B4-BE49-F238E27FC236}">
                <a16:creationId xmlns:a16="http://schemas.microsoft.com/office/drawing/2014/main" id="{F777ECB0-7EAF-4D62-68F1-8305173CC8D9}"/>
              </a:ext>
            </a:extLst>
          </p:cNvPr>
          <p:cNvSpPr>
            <a:spLocks noGrp="1"/>
          </p:cNvSpPr>
          <p:nvPr>
            <p:ph idx="1"/>
          </p:nvPr>
        </p:nvSpPr>
        <p:spPr/>
        <p:txBody>
          <a:bodyPr>
            <a:noAutofit/>
          </a:bodyPr>
          <a:lstStyle/>
          <a:p>
            <a:pPr lvl="0"/>
            <a:r>
              <a:rPr lang="en-CA" b="0" kern="1200" dirty="0">
                <a:solidFill>
                  <a:schemeClr val="tx1"/>
                </a:solidFill>
                <a:effectLst/>
                <a:ea typeface="+mj-ea"/>
                <a:cs typeface="+mj-cs"/>
              </a:rPr>
              <a:t>attends National House of Bishops, </a:t>
            </a:r>
            <a:br>
              <a:rPr lang="en-CA" b="0" kern="1200" dirty="0">
                <a:solidFill>
                  <a:schemeClr val="tx1"/>
                </a:solidFill>
                <a:effectLst/>
                <a:ea typeface="+mj-ea"/>
                <a:cs typeface="+mj-cs"/>
              </a:rPr>
            </a:br>
            <a:r>
              <a:rPr lang="en-CA" b="0" kern="1200" dirty="0">
                <a:solidFill>
                  <a:schemeClr val="tx1"/>
                </a:solidFill>
                <a:effectLst/>
                <a:ea typeface="+mj-ea"/>
                <a:cs typeface="+mj-cs"/>
              </a:rPr>
              <a:t>meets in the spring and fall - one week each</a:t>
            </a:r>
          </a:p>
          <a:p>
            <a:pPr lvl="0"/>
            <a:r>
              <a:rPr lang="en-CA" b="0" kern="1200" dirty="0">
                <a:solidFill>
                  <a:schemeClr val="tx1"/>
                </a:solidFill>
                <a:effectLst/>
                <a:ea typeface="+mj-ea"/>
                <a:cs typeface="+mj-cs"/>
              </a:rPr>
              <a:t>attends General Synod, held once every 3 years</a:t>
            </a:r>
          </a:p>
          <a:p>
            <a:pPr lvl="0"/>
            <a:r>
              <a:rPr lang="en-CA" b="0" kern="1200" dirty="0">
                <a:solidFill>
                  <a:schemeClr val="tx1"/>
                </a:solidFill>
                <a:effectLst/>
                <a:ea typeface="+mj-ea"/>
                <a:cs typeface="+mj-cs"/>
              </a:rPr>
              <a:t>may serve on General Synod Council or committee(s)</a:t>
            </a:r>
          </a:p>
        </p:txBody>
      </p:sp>
    </p:spTree>
    <p:extLst>
      <p:ext uri="{BB962C8B-B14F-4D97-AF65-F5344CB8AC3E}">
        <p14:creationId xmlns:p14="http://schemas.microsoft.com/office/powerpoint/2010/main" val="3165901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FC820-EE29-BE85-1462-2FACAEBEA235}"/>
              </a:ext>
            </a:extLst>
          </p:cNvPr>
          <p:cNvSpPr>
            <a:spLocks noGrp="1"/>
          </p:cNvSpPr>
          <p:nvPr>
            <p:ph type="title"/>
          </p:nvPr>
        </p:nvSpPr>
        <p:spPr/>
        <p:txBody>
          <a:bodyPr>
            <a:normAutofit fontScale="90000"/>
          </a:bodyPr>
          <a:lstStyle/>
          <a:p>
            <a:r>
              <a:rPr lang="en-CA" sz="5400" b="1" kern="1200" dirty="0">
                <a:solidFill>
                  <a:schemeClr val="tx1"/>
                </a:solidFill>
                <a:effectLst/>
                <a:latin typeface="+mj-lt"/>
                <a:ea typeface="+mj-ea"/>
                <a:cs typeface="+mj-cs"/>
              </a:rPr>
              <a:t>Work in the National Church and Anglican Communion</a:t>
            </a:r>
            <a:endParaRPr lang="en-CA" dirty="0"/>
          </a:p>
        </p:txBody>
      </p:sp>
      <p:sp>
        <p:nvSpPr>
          <p:cNvPr id="3" name="Content Placeholder 2">
            <a:extLst>
              <a:ext uri="{FF2B5EF4-FFF2-40B4-BE49-F238E27FC236}">
                <a16:creationId xmlns:a16="http://schemas.microsoft.com/office/drawing/2014/main" id="{74D1FC0F-6639-ACE3-E411-BD3705DCAF5A}"/>
              </a:ext>
            </a:extLst>
          </p:cNvPr>
          <p:cNvSpPr>
            <a:spLocks noGrp="1"/>
          </p:cNvSpPr>
          <p:nvPr>
            <p:ph idx="1"/>
          </p:nvPr>
        </p:nvSpPr>
        <p:spPr/>
        <p:txBody>
          <a:bodyPr/>
          <a:lstStyle/>
          <a:p>
            <a:pPr lvl="0"/>
            <a:r>
              <a:rPr lang="en-CA" b="0" kern="1200" dirty="0">
                <a:solidFill>
                  <a:schemeClr val="tx1"/>
                </a:solidFill>
                <a:effectLst/>
                <a:ea typeface="+mj-ea"/>
                <a:cs typeface="+mj-cs"/>
              </a:rPr>
              <a:t>every bishop is asked to participate in a ministry of the Anglican Church of Canada or the Communion</a:t>
            </a:r>
          </a:p>
          <a:p>
            <a:pPr lvl="0"/>
            <a:r>
              <a:rPr lang="en-CA" b="0" kern="1200" dirty="0">
                <a:solidFill>
                  <a:schemeClr val="tx1"/>
                </a:solidFill>
                <a:effectLst/>
                <a:ea typeface="+mj-ea"/>
                <a:cs typeface="+mj-cs"/>
              </a:rPr>
              <a:t>attends the Bishops of the Communion Conference (Lambeth Conference), held once every 10 years </a:t>
            </a:r>
            <a:r>
              <a:rPr lang="en-CA" b="0" kern="1200">
                <a:solidFill>
                  <a:schemeClr val="tx1"/>
                </a:solidFill>
                <a:effectLst/>
                <a:ea typeface="+mj-ea"/>
                <a:cs typeface="+mj-cs"/>
              </a:rPr>
              <a:t>at Lambeth Palace</a:t>
            </a:r>
            <a:endParaRPr lang="en-CA" dirty="0"/>
          </a:p>
        </p:txBody>
      </p:sp>
    </p:spTree>
    <p:extLst>
      <p:ext uri="{BB962C8B-B14F-4D97-AF65-F5344CB8AC3E}">
        <p14:creationId xmlns:p14="http://schemas.microsoft.com/office/powerpoint/2010/main" val="898037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ECE48-6158-F990-077F-229F74294A9F}"/>
              </a:ext>
            </a:extLst>
          </p:cNvPr>
          <p:cNvSpPr>
            <a:spLocks noGrp="1"/>
          </p:cNvSpPr>
          <p:nvPr>
            <p:ph type="ctrTitle"/>
          </p:nvPr>
        </p:nvSpPr>
        <p:spPr/>
        <p:txBody>
          <a:bodyPr>
            <a:normAutofit fontScale="90000"/>
          </a:bodyPr>
          <a:lstStyle/>
          <a:p>
            <a:r>
              <a:rPr lang="en-US" sz="8400" dirty="0"/>
              <a:t>What are the Roles of </a:t>
            </a:r>
            <a:br>
              <a:rPr lang="en-US" sz="8400" dirty="0"/>
            </a:br>
            <a:r>
              <a:rPr lang="en-US" sz="8400" dirty="0"/>
              <a:t>the Bishop?</a:t>
            </a:r>
            <a:endParaRPr lang="en-CA" sz="8400" dirty="0"/>
          </a:p>
        </p:txBody>
      </p:sp>
      <p:sp>
        <p:nvSpPr>
          <p:cNvPr id="3" name="Subtitle 2">
            <a:extLst>
              <a:ext uri="{FF2B5EF4-FFF2-40B4-BE49-F238E27FC236}">
                <a16:creationId xmlns:a16="http://schemas.microsoft.com/office/drawing/2014/main" id="{2F12114A-54FE-1BBC-C3EB-7BE14C933AC1}"/>
              </a:ext>
            </a:extLst>
          </p:cNvPr>
          <p:cNvSpPr>
            <a:spLocks noGrp="1"/>
          </p:cNvSpPr>
          <p:nvPr>
            <p:ph type="subTitle" idx="1"/>
          </p:nvPr>
        </p:nvSpPr>
        <p:spPr/>
        <p:txBody>
          <a:bodyPr>
            <a:normAutofit/>
          </a:bodyPr>
          <a:lstStyle/>
          <a:p>
            <a:r>
              <a:rPr lang="en-CA" sz="4400" dirty="0"/>
              <a:t>From the Ordinal</a:t>
            </a:r>
          </a:p>
        </p:txBody>
      </p:sp>
      <p:pic>
        <p:nvPicPr>
          <p:cNvPr id="4" name="Picture 3" descr="A green book on a wooden surface&#10;&#10;AI-generated content may be incorrect.">
            <a:extLst>
              <a:ext uri="{FF2B5EF4-FFF2-40B4-BE49-F238E27FC236}">
                <a16:creationId xmlns:a16="http://schemas.microsoft.com/office/drawing/2014/main" id="{55EF638A-963C-BD8A-847E-9854C14FCAB3}"/>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rot="5400000">
            <a:off x="5144662" y="654874"/>
            <a:ext cx="4074695" cy="3510955"/>
          </a:xfrm>
          <a:prstGeom prst="rect">
            <a:avLst/>
          </a:prstGeom>
        </p:spPr>
      </p:pic>
    </p:spTree>
    <p:extLst>
      <p:ext uri="{BB962C8B-B14F-4D97-AF65-F5344CB8AC3E}">
        <p14:creationId xmlns:p14="http://schemas.microsoft.com/office/powerpoint/2010/main" val="888891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DB6C0-B5D7-BB3B-2CA7-1D285B7A8EA0}"/>
              </a:ext>
            </a:extLst>
          </p:cNvPr>
          <p:cNvSpPr>
            <a:spLocks noGrp="1"/>
          </p:cNvSpPr>
          <p:nvPr>
            <p:ph type="title"/>
          </p:nvPr>
        </p:nvSpPr>
        <p:spPr/>
        <p:txBody>
          <a:bodyPr>
            <a:normAutofit fontScale="90000"/>
          </a:bodyPr>
          <a:lstStyle/>
          <a:p>
            <a:r>
              <a:rPr lang="en-CA" sz="5400" b="1" u="none" kern="1200" dirty="0">
                <a:solidFill>
                  <a:schemeClr val="tx1"/>
                </a:solidFill>
                <a:effectLst/>
                <a:latin typeface="+mj-lt"/>
                <a:ea typeface="+mj-ea"/>
                <a:cs typeface="+mj-cs"/>
              </a:rPr>
              <a:t>The Ordination of a Bishop, </a:t>
            </a:r>
            <a:br>
              <a:rPr lang="en-CA" sz="5400" b="1" u="none" kern="1200" dirty="0">
                <a:solidFill>
                  <a:schemeClr val="tx1"/>
                </a:solidFill>
                <a:effectLst/>
                <a:latin typeface="+mj-lt"/>
                <a:ea typeface="+mj-ea"/>
                <a:cs typeface="+mj-cs"/>
              </a:rPr>
            </a:br>
            <a:r>
              <a:rPr lang="en-CA" sz="5400" b="1" u="none" kern="1200" dirty="0">
                <a:solidFill>
                  <a:schemeClr val="tx1"/>
                </a:solidFill>
                <a:effectLst/>
                <a:latin typeface="+mj-lt"/>
                <a:ea typeface="+mj-ea"/>
                <a:cs typeface="+mj-cs"/>
              </a:rPr>
              <a:t>the Examination</a:t>
            </a:r>
            <a:endParaRPr lang="en-CA" u="none" dirty="0"/>
          </a:p>
        </p:txBody>
      </p:sp>
      <p:sp>
        <p:nvSpPr>
          <p:cNvPr id="3" name="Content Placeholder 2">
            <a:extLst>
              <a:ext uri="{FF2B5EF4-FFF2-40B4-BE49-F238E27FC236}">
                <a16:creationId xmlns:a16="http://schemas.microsoft.com/office/drawing/2014/main" id="{D190690F-E4F3-6A5A-7C1B-F1962806ED07}"/>
              </a:ext>
            </a:extLst>
          </p:cNvPr>
          <p:cNvSpPr>
            <a:spLocks noGrp="1"/>
          </p:cNvSpPr>
          <p:nvPr>
            <p:ph idx="1"/>
          </p:nvPr>
        </p:nvSpPr>
        <p:spPr/>
        <p:txBody>
          <a:bodyPr>
            <a:normAutofit/>
          </a:bodyPr>
          <a:lstStyle/>
          <a:p>
            <a:pPr marL="0" lvl="0" indent="0">
              <a:buNone/>
            </a:pPr>
            <a:r>
              <a:rPr lang="en-CA" i="1" dirty="0">
                <a:ea typeface="+mj-ea"/>
                <a:cs typeface="+mj-cs"/>
              </a:rPr>
              <a:t>Anne</a:t>
            </a:r>
            <a:r>
              <a:rPr lang="en-CA" b="0" i="1" kern="1200" dirty="0">
                <a:solidFill>
                  <a:schemeClr val="tx1"/>
                </a:solidFill>
                <a:effectLst/>
                <a:latin typeface="+mn-lt"/>
                <a:ea typeface="+mj-ea"/>
                <a:cs typeface="+mj-cs"/>
              </a:rPr>
              <a:t>, </a:t>
            </a:r>
            <a:r>
              <a:rPr lang="en-CA" b="0" kern="1200" dirty="0">
                <a:solidFill>
                  <a:schemeClr val="tx1"/>
                </a:solidFill>
                <a:effectLst/>
                <a:latin typeface="+mn-lt"/>
                <a:ea typeface="+mj-ea"/>
                <a:cs typeface="+mj-cs"/>
              </a:rPr>
              <a:t>the people have chosen you and have affirmed their trust in you by acclaiming your election. </a:t>
            </a:r>
            <a:br>
              <a:rPr lang="en-CA" b="0" kern="1200" dirty="0">
                <a:solidFill>
                  <a:schemeClr val="tx1"/>
                </a:solidFill>
                <a:effectLst/>
                <a:latin typeface="+mn-lt"/>
                <a:ea typeface="+mj-ea"/>
                <a:cs typeface="+mj-cs"/>
              </a:rPr>
            </a:br>
            <a:r>
              <a:rPr lang="en-CA" b="0" kern="1200" dirty="0">
                <a:solidFill>
                  <a:schemeClr val="tx1"/>
                </a:solidFill>
                <a:effectLst/>
                <a:latin typeface="+mn-lt"/>
                <a:ea typeface="+mj-ea"/>
                <a:cs typeface="+mj-cs"/>
              </a:rPr>
              <a:t>A bishop in God’s holy Church is called to be one with the apostles in proclaiming Christ’s resurrection and interpreting the Gospel, and to testify to Christ’s sovereignty as Lord of lords and King of kings. </a:t>
            </a:r>
          </a:p>
        </p:txBody>
      </p:sp>
    </p:spTree>
    <p:extLst>
      <p:ext uri="{BB962C8B-B14F-4D97-AF65-F5344CB8AC3E}">
        <p14:creationId xmlns:p14="http://schemas.microsoft.com/office/powerpoint/2010/main" val="3518982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3AD63-A639-AF59-55A1-FB775B0E2B1F}"/>
              </a:ext>
            </a:extLst>
          </p:cNvPr>
          <p:cNvSpPr>
            <a:spLocks noGrp="1"/>
          </p:cNvSpPr>
          <p:nvPr>
            <p:ph type="title"/>
          </p:nvPr>
        </p:nvSpPr>
        <p:spPr/>
        <p:txBody>
          <a:bodyPr>
            <a:normAutofit fontScale="90000"/>
          </a:bodyPr>
          <a:lstStyle/>
          <a:p>
            <a:r>
              <a:rPr lang="en-CA" b="1" dirty="0"/>
              <a:t>The Ordination of a Bishop, </a:t>
            </a:r>
            <a:br>
              <a:rPr lang="en-CA" b="1" dirty="0"/>
            </a:br>
            <a:r>
              <a:rPr lang="en-CA" b="1" dirty="0"/>
              <a:t>the Examination</a:t>
            </a:r>
            <a:endParaRPr lang="en-CA" dirty="0"/>
          </a:p>
        </p:txBody>
      </p:sp>
      <p:sp>
        <p:nvSpPr>
          <p:cNvPr id="3" name="Content Placeholder 2">
            <a:extLst>
              <a:ext uri="{FF2B5EF4-FFF2-40B4-BE49-F238E27FC236}">
                <a16:creationId xmlns:a16="http://schemas.microsoft.com/office/drawing/2014/main" id="{3E65C3B1-A75C-83DB-A924-16A9C8DB8985}"/>
              </a:ext>
            </a:extLst>
          </p:cNvPr>
          <p:cNvSpPr>
            <a:spLocks noGrp="1"/>
          </p:cNvSpPr>
          <p:nvPr>
            <p:ph idx="1"/>
          </p:nvPr>
        </p:nvSpPr>
        <p:spPr/>
        <p:txBody>
          <a:bodyPr>
            <a:normAutofit/>
          </a:bodyPr>
          <a:lstStyle/>
          <a:p>
            <a:pPr marL="0" lvl="0" indent="0">
              <a:buNone/>
            </a:pPr>
            <a:r>
              <a:rPr lang="en-CA" b="0" kern="1200" dirty="0">
                <a:solidFill>
                  <a:schemeClr val="tx1"/>
                </a:solidFill>
                <a:effectLst/>
                <a:latin typeface="+mn-lt"/>
                <a:ea typeface="+mj-ea"/>
                <a:cs typeface="+mj-cs"/>
              </a:rPr>
              <a:t>You are called to </a:t>
            </a:r>
            <a:r>
              <a:rPr lang="en-CA" b="0" u="sng" kern="1200" dirty="0">
                <a:solidFill>
                  <a:schemeClr val="tx1"/>
                </a:solidFill>
                <a:effectLst/>
                <a:latin typeface="+mn-lt"/>
                <a:ea typeface="+mj-ea"/>
                <a:cs typeface="+mj-cs"/>
              </a:rPr>
              <a:t>guard the faith, unity, and discipline of the Church</a:t>
            </a:r>
            <a:r>
              <a:rPr lang="en-CA" b="0" kern="1200" dirty="0">
                <a:solidFill>
                  <a:schemeClr val="tx1"/>
                </a:solidFill>
                <a:effectLst/>
                <a:latin typeface="+mn-lt"/>
                <a:ea typeface="+mj-ea"/>
                <a:cs typeface="+mj-cs"/>
              </a:rPr>
              <a:t>; to </a:t>
            </a:r>
            <a:r>
              <a:rPr lang="en-CA" b="0" u="sng" kern="1200" dirty="0">
                <a:solidFill>
                  <a:schemeClr val="tx1"/>
                </a:solidFill>
                <a:effectLst/>
                <a:latin typeface="+mn-lt"/>
                <a:ea typeface="+mj-ea"/>
                <a:cs typeface="+mj-cs"/>
              </a:rPr>
              <a:t>celebrate and to provide for the administration of the sacraments of the new covenant</a:t>
            </a:r>
            <a:r>
              <a:rPr lang="en-CA" b="0" kern="1200" dirty="0">
                <a:solidFill>
                  <a:schemeClr val="tx1"/>
                </a:solidFill>
                <a:effectLst/>
                <a:latin typeface="+mn-lt"/>
                <a:ea typeface="+mj-ea"/>
                <a:cs typeface="+mj-cs"/>
              </a:rPr>
              <a:t>; </a:t>
            </a:r>
            <a:r>
              <a:rPr lang="en-CA" b="0" u="sng" kern="1200" dirty="0">
                <a:solidFill>
                  <a:schemeClr val="tx1"/>
                </a:solidFill>
                <a:effectLst/>
                <a:latin typeface="+mn-lt"/>
                <a:ea typeface="+mj-ea"/>
                <a:cs typeface="+mj-cs"/>
              </a:rPr>
              <a:t>to ordain priests and deacons, and to join in ordaining bishops</a:t>
            </a:r>
            <a:r>
              <a:rPr lang="en-CA" b="0" kern="1200" dirty="0">
                <a:solidFill>
                  <a:schemeClr val="tx1"/>
                </a:solidFill>
                <a:effectLst/>
                <a:latin typeface="+mn-lt"/>
                <a:ea typeface="+mj-ea"/>
                <a:cs typeface="+mj-cs"/>
              </a:rPr>
              <a:t>; and </a:t>
            </a:r>
            <a:r>
              <a:rPr lang="en-CA" b="0" u="sng" kern="1200" dirty="0">
                <a:solidFill>
                  <a:schemeClr val="tx1"/>
                </a:solidFill>
                <a:effectLst/>
                <a:latin typeface="+mn-lt"/>
                <a:ea typeface="+mj-ea"/>
                <a:cs typeface="+mj-cs"/>
              </a:rPr>
              <a:t>to be in all things a faithful pastor and wholesome example for the entire flock of Christ</a:t>
            </a:r>
            <a:r>
              <a:rPr lang="en-CA" b="0" kern="1200" dirty="0">
                <a:solidFill>
                  <a:schemeClr val="tx1"/>
                </a:solidFill>
                <a:effectLst/>
                <a:latin typeface="+mn-lt"/>
                <a:ea typeface="+mj-ea"/>
                <a:cs typeface="+mj-cs"/>
              </a:rPr>
              <a:t>.</a:t>
            </a:r>
          </a:p>
        </p:txBody>
      </p:sp>
    </p:spTree>
    <p:extLst>
      <p:ext uri="{BB962C8B-B14F-4D97-AF65-F5344CB8AC3E}">
        <p14:creationId xmlns:p14="http://schemas.microsoft.com/office/powerpoint/2010/main" val="2933909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men wearing white robes standing outside a building&#10;&#10;AI-generated content may be incorrect.">
            <a:extLst>
              <a:ext uri="{FF2B5EF4-FFF2-40B4-BE49-F238E27FC236}">
                <a16:creationId xmlns:a16="http://schemas.microsoft.com/office/drawing/2014/main" id="{BDDB912B-F560-F90A-66B1-C7E0CE3D6B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191250" y="857250"/>
            <a:ext cx="6858000" cy="5143500"/>
          </a:xfrm>
          <a:prstGeom prst="rect">
            <a:avLst/>
          </a:prstGeom>
        </p:spPr>
      </p:pic>
      <p:sp>
        <p:nvSpPr>
          <p:cNvPr id="2" name="Title 1">
            <a:extLst>
              <a:ext uri="{FF2B5EF4-FFF2-40B4-BE49-F238E27FC236}">
                <a16:creationId xmlns:a16="http://schemas.microsoft.com/office/drawing/2014/main" id="{DC78BE11-99E9-F03D-7ACD-1DE7AD5E5B64}"/>
              </a:ext>
            </a:extLst>
          </p:cNvPr>
          <p:cNvSpPr>
            <a:spLocks noGrp="1"/>
          </p:cNvSpPr>
          <p:nvPr>
            <p:ph type="ctrTitle"/>
          </p:nvPr>
        </p:nvSpPr>
        <p:spPr/>
        <p:txBody>
          <a:bodyPr>
            <a:normAutofit fontScale="90000"/>
          </a:bodyPr>
          <a:lstStyle/>
          <a:p>
            <a:r>
              <a:rPr lang="en-US" sz="6000" dirty="0"/>
              <a:t>What are the Roles of </a:t>
            </a:r>
            <a:br>
              <a:rPr lang="en-US" sz="6000" dirty="0"/>
            </a:br>
            <a:r>
              <a:rPr lang="en-US" sz="6000" dirty="0"/>
              <a:t>the Bishop?</a:t>
            </a:r>
            <a:endParaRPr lang="en-CA" sz="6000" dirty="0"/>
          </a:p>
        </p:txBody>
      </p:sp>
      <p:sp>
        <p:nvSpPr>
          <p:cNvPr id="3" name="Subtitle 2">
            <a:extLst>
              <a:ext uri="{FF2B5EF4-FFF2-40B4-BE49-F238E27FC236}">
                <a16:creationId xmlns:a16="http://schemas.microsoft.com/office/drawing/2014/main" id="{5F80CBF9-2E79-DA2D-A464-BF834CF22A68}"/>
              </a:ext>
            </a:extLst>
          </p:cNvPr>
          <p:cNvSpPr>
            <a:spLocks noGrp="1"/>
          </p:cNvSpPr>
          <p:nvPr>
            <p:ph type="subTitle" idx="1"/>
          </p:nvPr>
        </p:nvSpPr>
        <p:spPr/>
        <p:txBody>
          <a:bodyPr>
            <a:normAutofit/>
          </a:bodyPr>
          <a:lstStyle/>
          <a:p>
            <a:r>
              <a:rPr lang="en-CA" sz="4400" dirty="0"/>
              <a:t>What</a:t>
            </a:r>
            <a:r>
              <a:rPr lang="en-CA" sz="4400" baseline="0" dirty="0"/>
              <a:t> does the Bishop do?</a:t>
            </a:r>
            <a:endParaRPr lang="en-CA" sz="4400" dirty="0"/>
          </a:p>
        </p:txBody>
      </p:sp>
    </p:spTree>
    <p:extLst>
      <p:ext uri="{BB962C8B-B14F-4D97-AF65-F5344CB8AC3E}">
        <p14:creationId xmlns:p14="http://schemas.microsoft.com/office/powerpoint/2010/main" val="1900813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53EFA-7688-2A09-627C-A2E6F2E77553}"/>
              </a:ext>
            </a:extLst>
          </p:cNvPr>
          <p:cNvSpPr>
            <a:spLocks noGrp="1"/>
          </p:cNvSpPr>
          <p:nvPr>
            <p:ph type="title"/>
          </p:nvPr>
        </p:nvSpPr>
        <p:spPr/>
        <p:txBody>
          <a:bodyPr>
            <a:normAutofit fontScale="90000"/>
          </a:bodyPr>
          <a:lstStyle/>
          <a:p>
            <a:r>
              <a:rPr lang="en-CA" b="1" dirty="0"/>
              <a:t>The Ordination of a Bishop, </a:t>
            </a:r>
            <a:br>
              <a:rPr lang="en-CA" b="1" dirty="0"/>
            </a:br>
            <a:r>
              <a:rPr lang="en-CA" b="1" dirty="0"/>
              <a:t>the Examination</a:t>
            </a:r>
            <a:endParaRPr lang="en-CA" dirty="0"/>
          </a:p>
        </p:txBody>
      </p:sp>
      <p:sp>
        <p:nvSpPr>
          <p:cNvPr id="3" name="Content Placeholder 2">
            <a:extLst>
              <a:ext uri="{FF2B5EF4-FFF2-40B4-BE49-F238E27FC236}">
                <a16:creationId xmlns:a16="http://schemas.microsoft.com/office/drawing/2014/main" id="{D1C9497A-9509-0894-9945-C007ABF249AD}"/>
              </a:ext>
            </a:extLst>
          </p:cNvPr>
          <p:cNvSpPr>
            <a:spLocks noGrp="1"/>
          </p:cNvSpPr>
          <p:nvPr>
            <p:ph idx="1"/>
          </p:nvPr>
        </p:nvSpPr>
        <p:spPr/>
        <p:txBody>
          <a:bodyPr>
            <a:normAutofit/>
          </a:bodyPr>
          <a:lstStyle/>
          <a:p>
            <a:pPr marL="0" lvl="0" indent="0">
              <a:buNone/>
            </a:pPr>
            <a:r>
              <a:rPr lang="en-CA" b="0" u="sng" kern="1200" dirty="0">
                <a:solidFill>
                  <a:schemeClr val="tx1"/>
                </a:solidFill>
                <a:effectLst/>
                <a:latin typeface="+mn-lt"/>
                <a:ea typeface="+mj-ea"/>
                <a:cs typeface="+mj-cs"/>
              </a:rPr>
              <a:t>With your fellow bishops you will share in the leadership of the Church throughout the world.</a:t>
            </a:r>
            <a:r>
              <a:rPr lang="en-CA" b="0" kern="1200" dirty="0">
                <a:solidFill>
                  <a:schemeClr val="tx1"/>
                </a:solidFill>
                <a:effectLst/>
                <a:latin typeface="+mn-lt"/>
                <a:ea typeface="+mj-ea"/>
                <a:cs typeface="+mj-cs"/>
              </a:rPr>
              <a:t> Your heritage is the faith of patriarchs, prophets, apostles, and martyrs, and those of every generation who have looked to God in hope. Your joy will be to follow him who came not to be served but to serve, and to give his life a ransom for many.</a:t>
            </a:r>
          </a:p>
        </p:txBody>
      </p:sp>
      <p:sp>
        <p:nvSpPr>
          <p:cNvPr id="5" name="TextBox 4">
            <a:extLst>
              <a:ext uri="{FF2B5EF4-FFF2-40B4-BE49-F238E27FC236}">
                <a16:creationId xmlns:a16="http://schemas.microsoft.com/office/drawing/2014/main" id="{D5829C2E-6D95-587D-FB3D-0ADF5852B4EF}"/>
              </a:ext>
            </a:extLst>
          </p:cNvPr>
          <p:cNvSpPr txBox="1"/>
          <p:nvPr/>
        </p:nvSpPr>
        <p:spPr>
          <a:xfrm>
            <a:off x="8462150" y="5161300"/>
            <a:ext cx="2609850" cy="1015663"/>
          </a:xfrm>
          <a:prstGeom prst="rect">
            <a:avLst/>
          </a:prstGeom>
          <a:noFill/>
        </p:spPr>
        <p:txBody>
          <a:bodyPr wrap="square" rtlCol="0">
            <a:spAutoFit/>
          </a:bodyPr>
          <a:lstStyle/>
          <a:p>
            <a:pPr algn="r"/>
            <a:r>
              <a:rPr lang="en-CA" sz="3000" dirty="0"/>
              <a:t>BAS p. 636</a:t>
            </a:r>
          </a:p>
          <a:p>
            <a:pPr algn="r"/>
            <a:endParaRPr lang="en-CA" sz="3000" dirty="0"/>
          </a:p>
        </p:txBody>
      </p:sp>
    </p:spTree>
    <p:extLst>
      <p:ext uri="{BB962C8B-B14F-4D97-AF65-F5344CB8AC3E}">
        <p14:creationId xmlns:p14="http://schemas.microsoft.com/office/powerpoint/2010/main" val="2350155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at a podium&#10;&#10;AI-generated content may be incorrect.">
            <a:extLst>
              <a:ext uri="{FF2B5EF4-FFF2-40B4-BE49-F238E27FC236}">
                <a16:creationId xmlns:a16="http://schemas.microsoft.com/office/drawing/2014/main" id="{4D20811F-B427-ED42-5719-86667AD796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092" y="0"/>
            <a:ext cx="4323907" cy="6482696"/>
          </a:xfrm>
          <a:prstGeom prst="rect">
            <a:avLst/>
          </a:prstGeom>
        </p:spPr>
      </p:pic>
      <p:sp>
        <p:nvSpPr>
          <p:cNvPr id="2" name="Title 1">
            <a:extLst>
              <a:ext uri="{FF2B5EF4-FFF2-40B4-BE49-F238E27FC236}">
                <a16:creationId xmlns:a16="http://schemas.microsoft.com/office/drawing/2014/main" id="{6C09634C-4663-BA48-81A9-C024EA11063A}"/>
              </a:ext>
            </a:extLst>
          </p:cNvPr>
          <p:cNvSpPr>
            <a:spLocks noGrp="1"/>
          </p:cNvSpPr>
          <p:nvPr>
            <p:ph type="ctrTitle"/>
          </p:nvPr>
        </p:nvSpPr>
        <p:spPr/>
        <p:txBody>
          <a:bodyPr/>
          <a:lstStyle/>
          <a:p>
            <a:r>
              <a:rPr lang="en-CA" sz="5400" b="1" kern="1200" dirty="0">
                <a:solidFill>
                  <a:schemeClr val="tx1"/>
                </a:solidFill>
                <a:effectLst/>
                <a:latin typeface="+mj-lt"/>
                <a:ea typeface="+mj-ea"/>
                <a:cs typeface="+mj-cs"/>
              </a:rPr>
              <a:t>Guard the faith, unity, and </a:t>
            </a:r>
            <a:br>
              <a:rPr lang="en-CA" sz="5400" b="1" kern="1200" dirty="0">
                <a:solidFill>
                  <a:schemeClr val="tx1"/>
                </a:solidFill>
                <a:effectLst/>
                <a:latin typeface="+mj-lt"/>
                <a:ea typeface="+mj-ea"/>
                <a:cs typeface="+mj-cs"/>
              </a:rPr>
            </a:br>
            <a:r>
              <a:rPr lang="en-CA" sz="5400" b="1" kern="1200" dirty="0">
                <a:solidFill>
                  <a:schemeClr val="tx1"/>
                </a:solidFill>
                <a:effectLst/>
                <a:latin typeface="+mj-lt"/>
                <a:ea typeface="+mj-ea"/>
                <a:cs typeface="+mj-cs"/>
              </a:rPr>
              <a:t>discipline of the Church</a:t>
            </a:r>
            <a:endParaRPr lang="en-CA" dirty="0"/>
          </a:p>
        </p:txBody>
      </p:sp>
      <p:sp>
        <p:nvSpPr>
          <p:cNvPr id="3" name="Subtitle 2">
            <a:extLst>
              <a:ext uri="{FF2B5EF4-FFF2-40B4-BE49-F238E27FC236}">
                <a16:creationId xmlns:a16="http://schemas.microsoft.com/office/drawing/2014/main" id="{7FB46BD4-742A-8D4D-BB19-5C755D199788}"/>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2691678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13FFD-EF59-5A87-B3EF-E9069F7195B1}"/>
              </a:ext>
            </a:extLst>
          </p:cNvPr>
          <p:cNvSpPr>
            <a:spLocks noGrp="1"/>
          </p:cNvSpPr>
          <p:nvPr>
            <p:ph type="title"/>
          </p:nvPr>
        </p:nvSpPr>
        <p:spPr/>
        <p:txBody>
          <a:bodyPr>
            <a:normAutofit fontScale="90000"/>
          </a:bodyPr>
          <a:lstStyle/>
          <a:p>
            <a:r>
              <a:rPr lang="en-CA" sz="5400" b="1" i="1" kern="1200" dirty="0">
                <a:solidFill>
                  <a:schemeClr val="tx1"/>
                </a:solidFill>
                <a:effectLst/>
                <a:latin typeface="+mj-lt"/>
                <a:ea typeface="+mj-ea"/>
                <a:cs typeface="+mj-cs"/>
              </a:rPr>
              <a:t>Continuity - Successor of the Apostles</a:t>
            </a:r>
            <a:endParaRPr lang="en-CA" dirty="0"/>
          </a:p>
        </p:txBody>
      </p:sp>
      <p:sp>
        <p:nvSpPr>
          <p:cNvPr id="3" name="Content Placeholder 2">
            <a:extLst>
              <a:ext uri="{FF2B5EF4-FFF2-40B4-BE49-F238E27FC236}">
                <a16:creationId xmlns:a16="http://schemas.microsoft.com/office/drawing/2014/main" id="{D2425AD9-2290-2B6D-2773-2D2AD4C9CB97}"/>
              </a:ext>
            </a:extLst>
          </p:cNvPr>
          <p:cNvSpPr>
            <a:spLocks noGrp="1"/>
          </p:cNvSpPr>
          <p:nvPr>
            <p:ph idx="1"/>
          </p:nvPr>
        </p:nvSpPr>
        <p:spPr/>
        <p:txBody>
          <a:bodyPr>
            <a:noAutofit/>
          </a:bodyPr>
          <a:lstStyle/>
          <a:p>
            <a:pPr lvl="0"/>
            <a:r>
              <a:rPr lang="en-CA" sz="3600" b="0" kern="1200" dirty="0">
                <a:solidFill>
                  <a:schemeClr val="tx1"/>
                </a:solidFill>
                <a:effectLst/>
                <a:latin typeface="+mn-lt"/>
                <a:ea typeface="+mj-ea"/>
                <a:cs typeface="+mj-cs"/>
              </a:rPr>
              <a:t>Bishops continue the work of the apostles in three ways:</a:t>
            </a:r>
          </a:p>
          <a:p>
            <a:pPr lvl="1"/>
            <a:r>
              <a:rPr lang="en-CA" sz="3600" b="0" kern="1200" dirty="0">
                <a:solidFill>
                  <a:schemeClr val="tx1"/>
                </a:solidFill>
                <a:effectLst/>
                <a:latin typeface="+mn-lt"/>
                <a:ea typeface="+mj-ea"/>
                <a:cs typeface="+mj-cs"/>
              </a:rPr>
              <a:t>upholding, expounding and promoting the apostolic faith;</a:t>
            </a:r>
          </a:p>
          <a:p>
            <a:pPr lvl="1"/>
            <a:r>
              <a:rPr lang="en-CA" sz="3600" b="0" kern="1200" dirty="0">
                <a:solidFill>
                  <a:schemeClr val="tx1"/>
                </a:solidFill>
                <a:effectLst/>
                <a:latin typeface="+mn-lt"/>
                <a:ea typeface="+mj-ea"/>
                <a:cs typeface="+mj-cs"/>
              </a:rPr>
              <a:t>leading the faithful in the apostolic mission of the gospel in the midst of the world; and</a:t>
            </a:r>
          </a:p>
          <a:p>
            <a:pPr lvl="1"/>
            <a:r>
              <a:rPr lang="en-CA" sz="3600" b="0" kern="1200" dirty="0">
                <a:solidFill>
                  <a:schemeClr val="tx1"/>
                </a:solidFill>
                <a:effectLst/>
                <a:latin typeface="+mn-lt"/>
                <a:ea typeface="+mj-ea"/>
                <a:cs typeface="+mj-cs"/>
              </a:rPr>
              <a:t>being a visible link through history, by continuous succession, with the Church of the apostles.</a:t>
            </a:r>
          </a:p>
        </p:txBody>
      </p:sp>
      <p:sp>
        <p:nvSpPr>
          <p:cNvPr id="4" name="TextBox 3">
            <a:extLst>
              <a:ext uri="{FF2B5EF4-FFF2-40B4-BE49-F238E27FC236}">
                <a16:creationId xmlns:a16="http://schemas.microsoft.com/office/drawing/2014/main" id="{DCA07258-4EF6-2E31-00B4-2FD074767763}"/>
              </a:ext>
            </a:extLst>
          </p:cNvPr>
          <p:cNvSpPr txBox="1"/>
          <p:nvPr/>
        </p:nvSpPr>
        <p:spPr>
          <a:xfrm>
            <a:off x="6526306" y="6176963"/>
            <a:ext cx="4976000" cy="1015663"/>
          </a:xfrm>
          <a:prstGeom prst="rect">
            <a:avLst/>
          </a:prstGeom>
          <a:noFill/>
        </p:spPr>
        <p:txBody>
          <a:bodyPr wrap="square" rtlCol="0">
            <a:spAutoFit/>
          </a:bodyPr>
          <a:lstStyle/>
          <a:p>
            <a:pPr algn="r"/>
            <a:r>
              <a:rPr lang="en-CA" sz="3000" i="1" dirty="0"/>
              <a:t>Becoming a Bishop p. 24</a:t>
            </a:r>
          </a:p>
          <a:p>
            <a:pPr algn="r"/>
            <a:endParaRPr lang="en-CA" sz="3000" dirty="0"/>
          </a:p>
        </p:txBody>
      </p:sp>
    </p:spTree>
    <p:extLst>
      <p:ext uri="{BB962C8B-B14F-4D97-AF65-F5344CB8AC3E}">
        <p14:creationId xmlns:p14="http://schemas.microsoft.com/office/powerpoint/2010/main" val="2213981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69F64-A4CB-E944-CF75-ADF6D71E9A39}"/>
              </a:ext>
            </a:extLst>
          </p:cNvPr>
          <p:cNvSpPr>
            <a:spLocks noGrp="1"/>
          </p:cNvSpPr>
          <p:nvPr>
            <p:ph type="title"/>
          </p:nvPr>
        </p:nvSpPr>
        <p:spPr/>
        <p:txBody>
          <a:bodyPr>
            <a:normAutofit/>
          </a:bodyPr>
          <a:lstStyle/>
          <a:p>
            <a:r>
              <a:rPr lang="en-CA" sz="5400" b="1" i="1" kern="1200" dirty="0">
                <a:solidFill>
                  <a:schemeClr val="tx1"/>
                </a:solidFill>
                <a:effectLst/>
                <a:latin typeface="+mj-lt"/>
                <a:ea typeface="+mj-ea"/>
                <a:cs typeface="+mj-cs"/>
              </a:rPr>
              <a:t>Teacher and Defender of the Faith</a:t>
            </a:r>
            <a:endParaRPr lang="en-CA" dirty="0"/>
          </a:p>
        </p:txBody>
      </p:sp>
      <p:sp>
        <p:nvSpPr>
          <p:cNvPr id="3" name="Content Placeholder 2">
            <a:extLst>
              <a:ext uri="{FF2B5EF4-FFF2-40B4-BE49-F238E27FC236}">
                <a16:creationId xmlns:a16="http://schemas.microsoft.com/office/drawing/2014/main" id="{91F456C8-F9DD-D6FE-2277-E0278490D3B5}"/>
              </a:ext>
            </a:extLst>
          </p:cNvPr>
          <p:cNvSpPr>
            <a:spLocks noGrp="1"/>
          </p:cNvSpPr>
          <p:nvPr>
            <p:ph idx="1"/>
          </p:nvPr>
        </p:nvSpPr>
        <p:spPr/>
        <p:txBody>
          <a:bodyPr>
            <a:noAutofit/>
          </a:bodyPr>
          <a:lstStyle/>
          <a:p>
            <a:pPr lvl="0"/>
            <a:r>
              <a:rPr lang="en-CA" sz="3600" b="0" kern="1200" dirty="0">
                <a:solidFill>
                  <a:schemeClr val="tx1"/>
                </a:solidFill>
                <a:effectLst/>
                <a:latin typeface="+mn-lt"/>
                <a:ea typeface="+mj-ea"/>
                <a:cs typeface="+mj-cs"/>
              </a:rPr>
              <a:t>through their own teaching/preaching</a:t>
            </a:r>
          </a:p>
          <a:p>
            <a:pPr lvl="0"/>
            <a:r>
              <a:rPr lang="en-CA" sz="3600" b="0" kern="1200" dirty="0">
                <a:solidFill>
                  <a:schemeClr val="tx1"/>
                </a:solidFill>
                <a:effectLst/>
                <a:latin typeface="+mn-lt"/>
                <a:ea typeface="+mj-ea"/>
                <a:cs typeface="+mj-cs"/>
              </a:rPr>
              <a:t>raise up others to teach </a:t>
            </a:r>
          </a:p>
          <a:p>
            <a:pPr lvl="0"/>
            <a:r>
              <a:rPr lang="en-CA" sz="3600" b="0" kern="1200" dirty="0">
                <a:solidFill>
                  <a:schemeClr val="tx1"/>
                </a:solidFill>
                <a:effectLst/>
                <a:latin typeface="+mn-lt"/>
                <a:ea typeface="+mj-ea"/>
                <a:cs typeface="+mj-cs"/>
              </a:rPr>
              <a:t>ensure opportunities for teaching to occur, such as Diocesan Clergy Retreat and Diocesan Synod</a:t>
            </a:r>
          </a:p>
          <a:p>
            <a:pPr lvl="0"/>
            <a:r>
              <a:rPr lang="en-CA" sz="3600" b="0" kern="1200" dirty="0">
                <a:solidFill>
                  <a:schemeClr val="tx1"/>
                </a:solidFill>
                <a:effectLst/>
                <a:latin typeface="+mn-lt"/>
                <a:ea typeface="+mj-ea"/>
                <a:cs typeface="+mj-cs"/>
              </a:rPr>
              <a:t>missional aspect is when teaching becomes apologetic, i.e. explain Christianity to the wider society</a:t>
            </a:r>
          </a:p>
        </p:txBody>
      </p:sp>
    </p:spTree>
    <p:extLst>
      <p:ext uri="{BB962C8B-B14F-4D97-AF65-F5344CB8AC3E}">
        <p14:creationId xmlns:p14="http://schemas.microsoft.com/office/powerpoint/2010/main" val="621381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41D5B-1E83-780B-BDFF-3D3CC6CBDB46}"/>
              </a:ext>
            </a:extLst>
          </p:cNvPr>
          <p:cNvSpPr>
            <a:spLocks noGrp="1"/>
          </p:cNvSpPr>
          <p:nvPr>
            <p:ph type="title"/>
          </p:nvPr>
        </p:nvSpPr>
        <p:spPr/>
        <p:txBody>
          <a:bodyPr/>
          <a:lstStyle/>
          <a:p>
            <a:r>
              <a:rPr lang="en-CA" sz="5400" b="1" i="1" kern="1200" dirty="0">
                <a:solidFill>
                  <a:schemeClr val="tx1"/>
                </a:solidFill>
                <a:effectLst/>
                <a:latin typeface="+mj-lt"/>
                <a:ea typeface="+mj-ea"/>
                <a:cs typeface="+mj-cs"/>
              </a:rPr>
              <a:t>Teacher and Defender of the Faith</a:t>
            </a:r>
            <a:endParaRPr lang="en-CA" dirty="0"/>
          </a:p>
        </p:txBody>
      </p:sp>
      <p:sp>
        <p:nvSpPr>
          <p:cNvPr id="3" name="Content Placeholder 2">
            <a:extLst>
              <a:ext uri="{FF2B5EF4-FFF2-40B4-BE49-F238E27FC236}">
                <a16:creationId xmlns:a16="http://schemas.microsoft.com/office/drawing/2014/main" id="{8210FBAD-5684-B5A3-651A-CD621BD2FA6D}"/>
              </a:ext>
            </a:extLst>
          </p:cNvPr>
          <p:cNvSpPr>
            <a:spLocks noGrp="1"/>
          </p:cNvSpPr>
          <p:nvPr>
            <p:ph idx="1"/>
          </p:nvPr>
        </p:nvSpPr>
        <p:spPr/>
        <p:txBody>
          <a:bodyPr/>
          <a:lstStyle/>
          <a:p>
            <a:pPr lvl="0"/>
            <a:r>
              <a:rPr lang="en-CA" sz="3600" b="0" kern="1200" dirty="0">
                <a:solidFill>
                  <a:schemeClr val="tx1"/>
                </a:solidFill>
                <a:effectLst/>
                <a:latin typeface="+mn-lt"/>
                <a:ea typeface="+mj-ea"/>
                <a:cs typeface="+mj-cs"/>
              </a:rPr>
              <a:t>monitor situation in the church and respond appropriately</a:t>
            </a:r>
          </a:p>
          <a:p>
            <a:pPr lvl="0"/>
            <a:r>
              <a:rPr lang="en-CA" sz="3600" b="0" kern="1200" dirty="0">
                <a:solidFill>
                  <a:schemeClr val="tx1"/>
                </a:solidFill>
                <a:effectLst/>
                <a:latin typeface="+mn-lt"/>
                <a:ea typeface="+mj-ea"/>
                <a:cs typeface="+mj-cs"/>
              </a:rPr>
              <a:t>correct inappropriate teaching, exercise discipline with clergy and lay people appointed to positions in the Diocese</a:t>
            </a:r>
            <a:endParaRPr lang="en-CA" dirty="0"/>
          </a:p>
        </p:txBody>
      </p:sp>
    </p:spTree>
    <p:extLst>
      <p:ext uri="{BB962C8B-B14F-4D97-AF65-F5344CB8AC3E}">
        <p14:creationId xmlns:p14="http://schemas.microsoft.com/office/powerpoint/2010/main" val="1678445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 green robe&#10;&#10;AI-generated content may be incorrect.">
            <a:extLst>
              <a:ext uri="{FF2B5EF4-FFF2-40B4-BE49-F238E27FC236}">
                <a16:creationId xmlns:a16="http://schemas.microsoft.com/office/drawing/2014/main" id="{0A71D73A-24E3-F589-9F6B-715009C871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7896" y="0"/>
            <a:ext cx="3894104" cy="5836596"/>
          </a:xfrm>
          <a:prstGeom prst="rect">
            <a:avLst/>
          </a:prstGeom>
        </p:spPr>
      </p:pic>
      <p:sp>
        <p:nvSpPr>
          <p:cNvPr id="2" name="Title 1">
            <a:extLst>
              <a:ext uri="{FF2B5EF4-FFF2-40B4-BE49-F238E27FC236}">
                <a16:creationId xmlns:a16="http://schemas.microsoft.com/office/drawing/2014/main" id="{B31D402A-65E8-2A82-5B2B-D656B8F8169B}"/>
              </a:ext>
            </a:extLst>
          </p:cNvPr>
          <p:cNvSpPr>
            <a:spLocks noGrp="1"/>
          </p:cNvSpPr>
          <p:nvPr>
            <p:ph type="ctrTitle"/>
          </p:nvPr>
        </p:nvSpPr>
        <p:spPr/>
        <p:txBody>
          <a:bodyPr>
            <a:normAutofit fontScale="90000"/>
          </a:bodyPr>
          <a:lstStyle/>
          <a:p>
            <a:r>
              <a:rPr lang="en-CA" sz="5400" b="1" dirty="0">
                <a:effectLst/>
              </a:rPr>
              <a:t>Provide for the </a:t>
            </a:r>
            <a:br>
              <a:rPr lang="en-CA" sz="5400" b="1" dirty="0">
                <a:effectLst/>
              </a:rPr>
            </a:br>
            <a:r>
              <a:rPr lang="en-CA" sz="5400" b="1" dirty="0">
                <a:effectLst/>
              </a:rPr>
              <a:t>Administration of the </a:t>
            </a:r>
            <a:br>
              <a:rPr lang="en-CA" sz="5400" b="1" dirty="0">
                <a:effectLst/>
              </a:rPr>
            </a:br>
            <a:r>
              <a:rPr lang="en-CA" sz="5400" b="1" dirty="0">
                <a:effectLst/>
              </a:rPr>
              <a:t>Sacraments of the New Covenant</a:t>
            </a:r>
            <a:endParaRPr lang="en-CA" sz="5400" dirty="0"/>
          </a:p>
        </p:txBody>
      </p:sp>
      <p:sp>
        <p:nvSpPr>
          <p:cNvPr id="3" name="Subtitle 2">
            <a:extLst>
              <a:ext uri="{FF2B5EF4-FFF2-40B4-BE49-F238E27FC236}">
                <a16:creationId xmlns:a16="http://schemas.microsoft.com/office/drawing/2014/main" id="{DD5F3FC5-480B-EEA5-C9BE-7ADA11F80B86}"/>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3710603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70D71-0A3D-C8E1-BE41-9A62E85EF8DB}"/>
              </a:ext>
            </a:extLst>
          </p:cNvPr>
          <p:cNvSpPr>
            <a:spLocks noGrp="1"/>
          </p:cNvSpPr>
          <p:nvPr>
            <p:ph type="title"/>
          </p:nvPr>
        </p:nvSpPr>
        <p:spPr/>
        <p:txBody>
          <a:bodyPr>
            <a:normAutofit fontScale="90000"/>
          </a:bodyPr>
          <a:lstStyle/>
          <a:p>
            <a:r>
              <a:rPr lang="en-CA" sz="5400" b="1" kern="1200" dirty="0">
                <a:solidFill>
                  <a:schemeClr val="tx1"/>
                </a:solidFill>
                <a:effectLst/>
                <a:latin typeface="+mj-lt"/>
                <a:ea typeface="+mj-ea"/>
                <a:cs typeface="+mj-cs"/>
              </a:rPr>
              <a:t>Provide for the Administration of the Sacraments of the New Covenant</a:t>
            </a:r>
            <a:endParaRPr lang="en-CA" dirty="0"/>
          </a:p>
        </p:txBody>
      </p:sp>
      <p:sp>
        <p:nvSpPr>
          <p:cNvPr id="3" name="Content Placeholder 2">
            <a:extLst>
              <a:ext uri="{FF2B5EF4-FFF2-40B4-BE49-F238E27FC236}">
                <a16:creationId xmlns:a16="http://schemas.microsoft.com/office/drawing/2014/main" id="{D37373EC-7CAA-0FF3-2D7F-B50C5C781217}"/>
              </a:ext>
            </a:extLst>
          </p:cNvPr>
          <p:cNvSpPr>
            <a:spLocks noGrp="1"/>
          </p:cNvSpPr>
          <p:nvPr>
            <p:ph idx="1"/>
          </p:nvPr>
        </p:nvSpPr>
        <p:spPr/>
        <p:txBody>
          <a:bodyPr>
            <a:noAutofit/>
          </a:bodyPr>
          <a:lstStyle/>
          <a:p>
            <a:pPr lvl="0"/>
            <a:r>
              <a:rPr lang="en-CA" sz="3600" b="0" kern="1200" dirty="0">
                <a:solidFill>
                  <a:schemeClr val="tx1"/>
                </a:solidFill>
                <a:effectLst/>
                <a:latin typeface="+mn-lt"/>
                <a:ea typeface="+mj-ea"/>
                <a:cs typeface="+mj-cs"/>
              </a:rPr>
              <a:t>Incumbents, normally priests (presbyters), are licenced to spiritual and pastoral care for a parish. </a:t>
            </a:r>
          </a:p>
          <a:p>
            <a:pPr lvl="0"/>
            <a:r>
              <a:rPr lang="en-CA" sz="3600" dirty="0">
                <a:effectLst/>
                <a:latin typeface="+mn-lt"/>
              </a:rPr>
              <a:t>When there is no Incumbent, the Bishop ensures that clergy or Diocesan Lay Readers provide spiritual and pastoral care and administer the sacraments.</a:t>
            </a:r>
          </a:p>
          <a:p>
            <a:pPr lvl="0"/>
            <a:r>
              <a:rPr lang="en-CA" sz="3600" b="0" kern="1200" dirty="0">
                <a:solidFill>
                  <a:schemeClr val="tx1"/>
                </a:solidFill>
                <a:effectLst/>
                <a:latin typeface="+mn-lt"/>
                <a:ea typeface="+mj-ea"/>
                <a:cs typeface="+mj-cs"/>
              </a:rPr>
              <a:t>The Bishop continues as a priest and may provide spiritual and pastoral care for a parish.</a:t>
            </a:r>
            <a:endParaRPr lang="en-CA" sz="3600" dirty="0">
              <a:latin typeface="+mn-lt"/>
            </a:endParaRPr>
          </a:p>
        </p:txBody>
      </p:sp>
    </p:spTree>
    <p:extLst>
      <p:ext uri="{BB962C8B-B14F-4D97-AF65-F5344CB8AC3E}">
        <p14:creationId xmlns:p14="http://schemas.microsoft.com/office/powerpoint/2010/main" val="648236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A121-2CCC-D1F5-E9C2-BEF1C1C9566F}"/>
              </a:ext>
            </a:extLst>
          </p:cNvPr>
          <p:cNvSpPr>
            <a:spLocks noGrp="1"/>
          </p:cNvSpPr>
          <p:nvPr>
            <p:ph type="ctrTitle"/>
          </p:nvPr>
        </p:nvSpPr>
        <p:spPr/>
        <p:txBody>
          <a:bodyPr>
            <a:normAutofit/>
          </a:bodyPr>
          <a:lstStyle/>
          <a:p>
            <a:r>
              <a:rPr lang="en-CA" sz="5400" b="1" dirty="0">
                <a:effectLst/>
              </a:rPr>
              <a:t>Ordain Priests and Deacons, </a:t>
            </a:r>
            <a:br>
              <a:rPr lang="en-CA" sz="5400" b="1" dirty="0">
                <a:effectLst/>
              </a:rPr>
            </a:br>
            <a:r>
              <a:rPr lang="en-CA" sz="5400" b="1" dirty="0">
                <a:effectLst/>
              </a:rPr>
              <a:t>and to Join in Ordaining Bishops</a:t>
            </a:r>
            <a:endParaRPr lang="en-CA" sz="5400" dirty="0"/>
          </a:p>
        </p:txBody>
      </p:sp>
      <p:sp>
        <p:nvSpPr>
          <p:cNvPr id="3" name="Subtitle 2">
            <a:extLst>
              <a:ext uri="{FF2B5EF4-FFF2-40B4-BE49-F238E27FC236}">
                <a16:creationId xmlns:a16="http://schemas.microsoft.com/office/drawing/2014/main" id="{9ABE0B18-BC02-7B01-82ED-9E6281759F63}"/>
              </a:ext>
            </a:extLst>
          </p:cNvPr>
          <p:cNvSpPr>
            <a:spLocks noGrp="1"/>
          </p:cNvSpPr>
          <p:nvPr>
            <p:ph type="subTitle" idx="1"/>
          </p:nvPr>
        </p:nvSpPr>
        <p:spPr/>
        <p:txBody>
          <a:bodyPr/>
          <a:lstStyle/>
          <a:p>
            <a:endParaRPr lang="en-CA"/>
          </a:p>
        </p:txBody>
      </p:sp>
      <p:pic>
        <p:nvPicPr>
          <p:cNvPr id="7" name="Picture 6" descr="A group of people wearing robes&#10;&#10;AI-generated content may be incorrect.">
            <a:extLst>
              <a:ext uri="{FF2B5EF4-FFF2-40B4-BE49-F238E27FC236}">
                <a16:creationId xmlns:a16="http://schemas.microsoft.com/office/drawing/2014/main" id="{F8F9B51F-92C5-0357-94AF-3DCE5B3E3B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982" y="-1"/>
            <a:ext cx="6499080" cy="4334836"/>
          </a:xfrm>
          <a:prstGeom prst="rect">
            <a:avLst/>
          </a:prstGeom>
        </p:spPr>
      </p:pic>
    </p:spTree>
    <p:extLst>
      <p:ext uri="{BB962C8B-B14F-4D97-AF65-F5344CB8AC3E}">
        <p14:creationId xmlns:p14="http://schemas.microsoft.com/office/powerpoint/2010/main" val="1373759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F00B5-756E-0E1E-9707-89D0118C5E42}"/>
              </a:ext>
            </a:extLst>
          </p:cNvPr>
          <p:cNvSpPr>
            <a:spLocks noGrp="1"/>
          </p:cNvSpPr>
          <p:nvPr>
            <p:ph type="title"/>
          </p:nvPr>
        </p:nvSpPr>
        <p:spPr/>
        <p:txBody>
          <a:bodyPr>
            <a:normAutofit/>
          </a:bodyPr>
          <a:lstStyle/>
          <a:p>
            <a:r>
              <a:rPr lang="en-CA" sz="5400" b="1" i="1" kern="1200" dirty="0">
                <a:solidFill>
                  <a:schemeClr val="tx1"/>
                </a:solidFill>
                <a:effectLst/>
                <a:latin typeface="+mj-lt"/>
                <a:ea typeface="+mj-ea"/>
                <a:cs typeface="+mj-cs"/>
              </a:rPr>
              <a:t>Raising Up Vocations</a:t>
            </a:r>
            <a:endParaRPr lang="en-CA" dirty="0"/>
          </a:p>
        </p:txBody>
      </p:sp>
      <p:sp>
        <p:nvSpPr>
          <p:cNvPr id="3" name="Content Placeholder 2">
            <a:extLst>
              <a:ext uri="{FF2B5EF4-FFF2-40B4-BE49-F238E27FC236}">
                <a16:creationId xmlns:a16="http://schemas.microsoft.com/office/drawing/2014/main" id="{6C85EFD5-C22E-CB6D-6E99-663B1F8CA214}"/>
              </a:ext>
            </a:extLst>
          </p:cNvPr>
          <p:cNvSpPr>
            <a:spLocks noGrp="1"/>
          </p:cNvSpPr>
          <p:nvPr>
            <p:ph idx="1"/>
          </p:nvPr>
        </p:nvSpPr>
        <p:spPr/>
        <p:txBody>
          <a:bodyPr>
            <a:noAutofit/>
          </a:bodyPr>
          <a:lstStyle/>
          <a:p>
            <a:pPr lvl="0"/>
            <a:r>
              <a:rPr lang="en-CA" sz="3600" b="0" kern="1200" dirty="0">
                <a:solidFill>
                  <a:schemeClr val="tx1"/>
                </a:solidFill>
                <a:effectLst/>
                <a:latin typeface="+mn-lt"/>
                <a:ea typeface="+mj-ea"/>
                <a:cs typeface="+mj-cs"/>
              </a:rPr>
              <a:t>The Bishop will work with incumbents, archdeacons, pastoral chaplains, and theological colleges to mentor and select candidates for ordination (postulants). </a:t>
            </a:r>
          </a:p>
          <a:p>
            <a:pPr lvl="0"/>
            <a:r>
              <a:rPr lang="en-CA" sz="3600" b="0" kern="1200" dirty="0">
                <a:solidFill>
                  <a:schemeClr val="tx1"/>
                </a:solidFill>
                <a:effectLst/>
                <a:latin typeface="+mn-lt"/>
                <a:ea typeface="+mj-ea"/>
                <a:cs typeface="+mj-cs"/>
              </a:rPr>
              <a:t>A pastoral chaplain is a priest or bishop that the Bishop appoints for each deanery to assist in talking with those discerning a call to ministry.</a:t>
            </a:r>
          </a:p>
        </p:txBody>
      </p:sp>
    </p:spTree>
    <p:extLst>
      <p:ext uri="{BB962C8B-B14F-4D97-AF65-F5344CB8AC3E}">
        <p14:creationId xmlns:p14="http://schemas.microsoft.com/office/powerpoint/2010/main" val="3151209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34AB7-BE87-E67C-663A-5C815C8BCD52}"/>
              </a:ext>
            </a:extLst>
          </p:cNvPr>
          <p:cNvSpPr>
            <a:spLocks noGrp="1"/>
          </p:cNvSpPr>
          <p:nvPr>
            <p:ph type="title"/>
          </p:nvPr>
        </p:nvSpPr>
        <p:spPr/>
        <p:txBody>
          <a:bodyPr/>
          <a:lstStyle/>
          <a:p>
            <a:r>
              <a:rPr lang="en-CA" b="1" i="1" dirty="0"/>
              <a:t>Raising Up Vocations</a:t>
            </a:r>
          </a:p>
        </p:txBody>
      </p:sp>
      <p:sp>
        <p:nvSpPr>
          <p:cNvPr id="3" name="Content Placeholder 2">
            <a:extLst>
              <a:ext uri="{FF2B5EF4-FFF2-40B4-BE49-F238E27FC236}">
                <a16:creationId xmlns:a16="http://schemas.microsoft.com/office/drawing/2014/main" id="{176F463E-9500-23FA-334E-CF80FF525CE6}"/>
              </a:ext>
            </a:extLst>
          </p:cNvPr>
          <p:cNvSpPr>
            <a:spLocks noGrp="1"/>
          </p:cNvSpPr>
          <p:nvPr>
            <p:ph idx="1"/>
          </p:nvPr>
        </p:nvSpPr>
        <p:spPr/>
        <p:txBody>
          <a:bodyPr/>
          <a:lstStyle/>
          <a:p>
            <a:pPr lvl="0"/>
            <a:r>
              <a:rPr lang="en-CA" sz="3600" b="0" kern="1200" dirty="0">
                <a:solidFill>
                  <a:schemeClr val="tx1"/>
                </a:solidFill>
                <a:effectLst/>
                <a:latin typeface="+mn-lt"/>
                <a:ea typeface="+mj-ea"/>
                <a:cs typeface="+mj-cs"/>
              </a:rPr>
              <a:t>The Bishop meets with the Diocesan Postulancy Commission to decide on whether to ordain people.</a:t>
            </a:r>
            <a:endParaRPr lang="en-CA" dirty="0"/>
          </a:p>
        </p:txBody>
      </p:sp>
    </p:spTree>
    <p:extLst>
      <p:ext uri="{BB962C8B-B14F-4D97-AF65-F5344CB8AC3E}">
        <p14:creationId xmlns:p14="http://schemas.microsoft.com/office/powerpoint/2010/main" val="626872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D70A1-3381-8010-A9F7-4D071F2D9D50}"/>
              </a:ext>
            </a:extLst>
          </p:cNvPr>
          <p:cNvSpPr>
            <a:spLocks noGrp="1"/>
          </p:cNvSpPr>
          <p:nvPr>
            <p:ph type="title"/>
          </p:nvPr>
        </p:nvSpPr>
        <p:spPr>
          <a:xfrm>
            <a:off x="838200" y="365125"/>
            <a:ext cx="11100758" cy="1325563"/>
          </a:xfrm>
        </p:spPr>
        <p:txBody>
          <a:bodyPr>
            <a:normAutofit/>
          </a:bodyPr>
          <a:lstStyle/>
          <a:p>
            <a:r>
              <a:rPr lang="en-CA" sz="5400" b="1" u="none" kern="1200" dirty="0">
                <a:solidFill>
                  <a:schemeClr val="tx1"/>
                </a:solidFill>
                <a:effectLst/>
                <a:latin typeface="+mj-lt"/>
                <a:ea typeface="+mj-ea"/>
                <a:cs typeface="+mj-cs"/>
              </a:rPr>
              <a:t>How People Experience the Bishop?</a:t>
            </a:r>
            <a:endParaRPr lang="en-CA" u="none" dirty="0"/>
          </a:p>
        </p:txBody>
      </p:sp>
      <p:sp>
        <p:nvSpPr>
          <p:cNvPr id="3" name="Content Placeholder 2">
            <a:extLst>
              <a:ext uri="{FF2B5EF4-FFF2-40B4-BE49-F238E27FC236}">
                <a16:creationId xmlns:a16="http://schemas.microsoft.com/office/drawing/2014/main" id="{0E3DD99A-F222-A11E-4B35-7E07D8C1702A}"/>
              </a:ext>
            </a:extLst>
          </p:cNvPr>
          <p:cNvSpPr>
            <a:spLocks noGrp="1"/>
          </p:cNvSpPr>
          <p:nvPr>
            <p:ph idx="1"/>
          </p:nvPr>
        </p:nvSpPr>
        <p:spPr/>
        <p:txBody>
          <a:bodyPr>
            <a:normAutofit/>
          </a:bodyPr>
          <a:lstStyle/>
          <a:p>
            <a:pPr lvl="0"/>
            <a:r>
              <a:rPr lang="en-CA" b="0" kern="1200" dirty="0">
                <a:solidFill>
                  <a:schemeClr val="tx1"/>
                </a:solidFill>
                <a:effectLst/>
                <a:latin typeface="+mj-lt"/>
                <a:ea typeface="+mj-ea"/>
                <a:cs typeface="+mj-cs"/>
              </a:rPr>
              <a:t>when the Bishop visits their parish, about every </a:t>
            </a:r>
            <a:br>
              <a:rPr lang="en-CA" b="0" kern="1200" dirty="0">
                <a:solidFill>
                  <a:schemeClr val="tx1"/>
                </a:solidFill>
                <a:effectLst/>
                <a:latin typeface="+mj-lt"/>
                <a:ea typeface="+mj-ea"/>
                <a:cs typeface="+mj-cs"/>
              </a:rPr>
            </a:br>
            <a:r>
              <a:rPr lang="en-CA" b="0" kern="1200" dirty="0">
                <a:solidFill>
                  <a:schemeClr val="tx1"/>
                </a:solidFill>
                <a:effectLst/>
                <a:latin typeface="+mj-lt"/>
                <a:ea typeface="+mj-ea"/>
                <a:cs typeface="+mj-cs"/>
              </a:rPr>
              <a:t>2 years</a:t>
            </a:r>
          </a:p>
          <a:p>
            <a:pPr lvl="0"/>
            <a:r>
              <a:rPr lang="en-CA" b="0" kern="1200" dirty="0">
                <a:solidFill>
                  <a:schemeClr val="tx1"/>
                </a:solidFill>
                <a:effectLst/>
                <a:latin typeface="+mj-lt"/>
                <a:ea typeface="+mj-ea"/>
                <a:cs typeface="+mj-cs"/>
              </a:rPr>
              <a:t>when they are confirmed</a:t>
            </a:r>
          </a:p>
          <a:p>
            <a:pPr lvl="0"/>
            <a:r>
              <a:rPr lang="en-CA" b="0" kern="1200" dirty="0">
                <a:solidFill>
                  <a:schemeClr val="tx1"/>
                </a:solidFill>
                <a:effectLst/>
                <a:latin typeface="+mj-lt"/>
                <a:ea typeface="+mj-ea"/>
                <a:cs typeface="+mj-cs"/>
              </a:rPr>
              <a:t>when they attend an ordination</a:t>
            </a:r>
          </a:p>
          <a:p>
            <a:pPr lvl="0"/>
            <a:r>
              <a:rPr lang="en-CA" b="0" kern="1200" dirty="0">
                <a:solidFill>
                  <a:schemeClr val="tx1"/>
                </a:solidFill>
                <a:effectLst/>
                <a:latin typeface="+mj-lt"/>
                <a:ea typeface="+mj-ea"/>
                <a:cs typeface="+mj-cs"/>
              </a:rPr>
              <a:t>when they attend the funeral of a priest or deacon that the Bishop conducts </a:t>
            </a:r>
          </a:p>
        </p:txBody>
      </p:sp>
    </p:spTree>
    <p:extLst>
      <p:ext uri="{BB962C8B-B14F-4D97-AF65-F5344CB8AC3E}">
        <p14:creationId xmlns:p14="http://schemas.microsoft.com/office/powerpoint/2010/main" val="3194502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93C5D-099C-965D-958B-E16E516B3712}"/>
              </a:ext>
            </a:extLst>
          </p:cNvPr>
          <p:cNvSpPr>
            <a:spLocks noGrp="1"/>
          </p:cNvSpPr>
          <p:nvPr>
            <p:ph type="ctrTitle"/>
          </p:nvPr>
        </p:nvSpPr>
        <p:spPr/>
        <p:txBody>
          <a:bodyPr>
            <a:normAutofit fontScale="90000"/>
          </a:bodyPr>
          <a:lstStyle/>
          <a:p>
            <a:r>
              <a:rPr lang="en-CA" sz="5400" b="1" dirty="0">
                <a:effectLst/>
              </a:rPr>
              <a:t>Be in all things a faithful </a:t>
            </a:r>
            <a:br>
              <a:rPr lang="en-CA" sz="5400" b="1" dirty="0">
                <a:effectLst/>
              </a:rPr>
            </a:br>
            <a:r>
              <a:rPr lang="en-CA" sz="5400" b="1" dirty="0">
                <a:effectLst/>
              </a:rPr>
              <a:t>pastor and wholesome </a:t>
            </a:r>
            <a:br>
              <a:rPr lang="en-CA" sz="5400" b="1" dirty="0">
                <a:effectLst/>
              </a:rPr>
            </a:br>
            <a:r>
              <a:rPr lang="en-CA" sz="5400" b="1" dirty="0">
                <a:effectLst/>
              </a:rPr>
              <a:t>example for the entire flock of Christ</a:t>
            </a:r>
            <a:endParaRPr lang="en-CA" sz="5400" dirty="0"/>
          </a:p>
        </p:txBody>
      </p:sp>
      <p:sp>
        <p:nvSpPr>
          <p:cNvPr id="3" name="Subtitle 2">
            <a:extLst>
              <a:ext uri="{FF2B5EF4-FFF2-40B4-BE49-F238E27FC236}">
                <a16:creationId xmlns:a16="http://schemas.microsoft.com/office/drawing/2014/main" id="{3DF0D601-2C09-968A-AA2F-31470B84DB04}"/>
              </a:ext>
            </a:extLst>
          </p:cNvPr>
          <p:cNvSpPr>
            <a:spLocks noGrp="1"/>
          </p:cNvSpPr>
          <p:nvPr>
            <p:ph type="subTitle" idx="1"/>
          </p:nvPr>
        </p:nvSpPr>
        <p:spPr/>
        <p:txBody>
          <a:bodyPr/>
          <a:lstStyle/>
          <a:p>
            <a:endParaRPr lang="en-CA"/>
          </a:p>
        </p:txBody>
      </p:sp>
      <p:pic>
        <p:nvPicPr>
          <p:cNvPr id="5" name="Picture 4" descr="A group of women sitting in chairs&#10;&#10;AI-generated content may be incorrect.">
            <a:extLst>
              <a:ext uri="{FF2B5EF4-FFF2-40B4-BE49-F238E27FC236}">
                <a16:creationId xmlns:a16="http://schemas.microsoft.com/office/drawing/2014/main" id="{4BF52B05-7AFE-FC96-746F-336CCFC2E1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7901" y="1670887"/>
            <a:ext cx="5394099" cy="4045574"/>
          </a:xfrm>
          <a:prstGeom prst="rect">
            <a:avLst/>
          </a:prstGeom>
        </p:spPr>
      </p:pic>
      <p:pic>
        <p:nvPicPr>
          <p:cNvPr id="6" name="Picture 5" descr="A person in a wheelchair with a person in a pink shirt&#10;&#10;AI-generated content may be incorrect.">
            <a:extLst>
              <a:ext uri="{FF2B5EF4-FFF2-40B4-BE49-F238E27FC236}">
                <a16:creationId xmlns:a16="http://schemas.microsoft.com/office/drawing/2014/main" id="{B7099A96-7DD5-A74F-6B2E-9A3A04EAB302}"/>
              </a:ext>
            </a:extLst>
          </p:cNvPr>
          <p:cNvPicPr>
            <a:picLocks noChangeAspect="1"/>
          </p:cNvPicPr>
          <p:nvPr/>
        </p:nvPicPr>
        <p:blipFill>
          <a:blip r:embed="rId4">
            <a:extLst>
              <a:ext uri="{28A0092B-C50C-407E-A947-70E740481C1C}">
                <a14:useLocalDpi xmlns:a14="http://schemas.microsoft.com/office/drawing/2010/main" val="0"/>
              </a:ext>
            </a:extLst>
          </a:blip>
          <a:srcRect t="10973" b="13661"/>
          <a:stretch/>
        </p:blipFill>
        <p:spPr>
          <a:xfrm>
            <a:off x="1467185" y="0"/>
            <a:ext cx="4426072" cy="4447699"/>
          </a:xfrm>
          <a:prstGeom prst="rect">
            <a:avLst/>
          </a:prstGeom>
        </p:spPr>
      </p:pic>
    </p:spTree>
    <p:extLst>
      <p:ext uri="{BB962C8B-B14F-4D97-AF65-F5344CB8AC3E}">
        <p14:creationId xmlns:p14="http://schemas.microsoft.com/office/powerpoint/2010/main" val="40931435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4294F-D413-FA13-AAF3-C4FC064A4652}"/>
              </a:ext>
            </a:extLst>
          </p:cNvPr>
          <p:cNvSpPr>
            <a:spLocks noGrp="1"/>
          </p:cNvSpPr>
          <p:nvPr>
            <p:ph type="title"/>
          </p:nvPr>
        </p:nvSpPr>
        <p:spPr/>
        <p:txBody>
          <a:bodyPr>
            <a:normAutofit/>
          </a:bodyPr>
          <a:lstStyle/>
          <a:p>
            <a:r>
              <a:rPr lang="en-CA" sz="5400" b="1" i="1" kern="1200" dirty="0">
                <a:solidFill>
                  <a:schemeClr val="tx1"/>
                </a:solidFill>
                <a:effectLst/>
                <a:latin typeface="+mj-lt"/>
                <a:ea typeface="+mj-ea"/>
                <a:cs typeface="+mj-cs"/>
              </a:rPr>
              <a:t>Care for Congregations</a:t>
            </a:r>
            <a:endParaRPr lang="en-CA" dirty="0"/>
          </a:p>
        </p:txBody>
      </p:sp>
      <p:sp>
        <p:nvSpPr>
          <p:cNvPr id="3" name="Content Placeholder 2">
            <a:extLst>
              <a:ext uri="{FF2B5EF4-FFF2-40B4-BE49-F238E27FC236}">
                <a16:creationId xmlns:a16="http://schemas.microsoft.com/office/drawing/2014/main" id="{77D38430-A188-73EE-36DA-2FD4C864AA44}"/>
              </a:ext>
            </a:extLst>
          </p:cNvPr>
          <p:cNvSpPr>
            <a:spLocks noGrp="1"/>
          </p:cNvSpPr>
          <p:nvPr>
            <p:ph idx="1"/>
          </p:nvPr>
        </p:nvSpPr>
        <p:spPr/>
        <p:txBody>
          <a:bodyPr>
            <a:noAutofit/>
          </a:bodyPr>
          <a:lstStyle/>
          <a:p>
            <a:pPr lvl="0"/>
            <a:r>
              <a:rPr lang="en-CA" b="0" kern="1200" dirty="0">
                <a:solidFill>
                  <a:schemeClr val="tx1"/>
                </a:solidFill>
                <a:effectLst/>
                <a:ea typeface="+mj-ea"/>
                <a:cs typeface="+mj-cs"/>
              </a:rPr>
              <a:t>The Bishop licences Incumbents, normally priests (presbyters), to provide spiritual and pastoral care for a parish.</a:t>
            </a:r>
          </a:p>
          <a:p>
            <a:pPr lvl="0"/>
            <a:r>
              <a:rPr lang="en-CA" b="0" kern="1200" dirty="0">
                <a:solidFill>
                  <a:schemeClr val="tx1"/>
                </a:solidFill>
                <a:effectLst/>
                <a:ea typeface="+mj-ea"/>
                <a:cs typeface="+mj-cs"/>
              </a:rPr>
              <a:t>Archdeacons are appointed to assist the Bishop in the oversight of parishes, and Territorial Archdeacons represent the Bishop in their deanery.</a:t>
            </a:r>
          </a:p>
        </p:txBody>
      </p:sp>
    </p:spTree>
    <p:extLst>
      <p:ext uri="{BB962C8B-B14F-4D97-AF65-F5344CB8AC3E}">
        <p14:creationId xmlns:p14="http://schemas.microsoft.com/office/powerpoint/2010/main" val="3427455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63ED3-346B-D5DE-25B6-4C6822AEDFB0}"/>
              </a:ext>
            </a:extLst>
          </p:cNvPr>
          <p:cNvSpPr>
            <a:spLocks noGrp="1"/>
          </p:cNvSpPr>
          <p:nvPr>
            <p:ph type="title"/>
          </p:nvPr>
        </p:nvSpPr>
        <p:spPr/>
        <p:txBody>
          <a:bodyPr/>
          <a:lstStyle/>
          <a:p>
            <a:r>
              <a:rPr lang="en-CA" b="1" i="1" dirty="0"/>
              <a:t>Care for Congregations</a:t>
            </a:r>
          </a:p>
        </p:txBody>
      </p:sp>
      <p:sp>
        <p:nvSpPr>
          <p:cNvPr id="3" name="Content Placeholder 2">
            <a:extLst>
              <a:ext uri="{FF2B5EF4-FFF2-40B4-BE49-F238E27FC236}">
                <a16:creationId xmlns:a16="http://schemas.microsoft.com/office/drawing/2014/main" id="{F826B205-5CA1-4B50-1F8E-13895D1DD5AF}"/>
              </a:ext>
            </a:extLst>
          </p:cNvPr>
          <p:cNvSpPr>
            <a:spLocks noGrp="1"/>
          </p:cNvSpPr>
          <p:nvPr>
            <p:ph idx="1"/>
          </p:nvPr>
        </p:nvSpPr>
        <p:spPr/>
        <p:txBody>
          <a:bodyPr/>
          <a:lstStyle/>
          <a:p>
            <a:pPr lvl="0"/>
            <a:r>
              <a:rPr lang="en-CA" b="0" kern="1200" dirty="0">
                <a:solidFill>
                  <a:schemeClr val="tx1"/>
                </a:solidFill>
                <a:effectLst/>
                <a:ea typeface="+mj-ea"/>
                <a:cs typeface="+mj-cs"/>
              </a:rPr>
              <a:t>The Bishop is responsible for ensuring internal conflicts and issues between the Incumbent and parish are resolved, if they are not able to resolve it themselves.</a:t>
            </a:r>
          </a:p>
          <a:p>
            <a:pPr lvl="0"/>
            <a:r>
              <a:rPr lang="en-CA" b="0" kern="1200" dirty="0">
                <a:solidFill>
                  <a:schemeClr val="tx1"/>
                </a:solidFill>
                <a:effectLst/>
                <a:ea typeface="+mj-ea"/>
                <a:cs typeface="+mj-cs"/>
              </a:rPr>
              <a:t>The Bishop may exercise a discipline function with clergy and lay people appointed to positions in the Diocese.</a:t>
            </a:r>
          </a:p>
        </p:txBody>
      </p:sp>
    </p:spTree>
    <p:extLst>
      <p:ext uri="{BB962C8B-B14F-4D97-AF65-F5344CB8AC3E}">
        <p14:creationId xmlns:p14="http://schemas.microsoft.com/office/powerpoint/2010/main" val="4081467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and person in robes&#10;&#10;AI-generated content may be incorrect.">
            <a:extLst>
              <a:ext uri="{FF2B5EF4-FFF2-40B4-BE49-F238E27FC236}">
                <a16:creationId xmlns:a16="http://schemas.microsoft.com/office/drawing/2014/main" id="{1B785028-E905-C197-307E-10C029B8FB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3244" y="0"/>
            <a:ext cx="3788755" cy="5200650"/>
          </a:xfrm>
          <a:prstGeom prst="rect">
            <a:avLst/>
          </a:prstGeom>
        </p:spPr>
      </p:pic>
      <p:sp>
        <p:nvSpPr>
          <p:cNvPr id="2" name="Title 1">
            <a:extLst>
              <a:ext uri="{FF2B5EF4-FFF2-40B4-BE49-F238E27FC236}">
                <a16:creationId xmlns:a16="http://schemas.microsoft.com/office/drawing/2014/main" id="{10205695-B60C-9A77-6227-7841503977CF}"/>
              </a:ext>
            </a:extLst>
          </p:cNvPr>
          <p:cNvSpPr>
            <a:spLocks noGrp="1"/>
          </p:cNvSpPr>
          <p:nvPr>
            <p:ph type="ctrTitle"/>
          </p:nvPr>
        </p:nvSpPr>
        <p:spPr/>
        <p:txBody>
          <a:bodyPr>
            <a:noAutofit/>
          </a:bodyPr>
          <a:lstStyle/>
          <a:p>
            <a:r>
              <a:rPr lang="en-CA" sz="5400" b="1" dirty="0">
                <a:effectLst/>
              </a:rPr>
              <a:t>With your fellow bishops </a:t>
            </a:r>
            <a:br>
              <a:rPr lang="en-CA" sz="5400" b="1" dirty="0">
                <a:effectLst/>
              </a:rPr>
            </a:br>
            <a:r>
              <a:rPr lang="en-CA" sz="5400" b="1" dirty="0">
                <a:effectLst/>
              </a:rPr>
              <a:t>you will share in the leadership of </a:t>
            </a:r>
            <a:br>
              <a:rPr lang="en-CA" sz="5400" b="1" dirty="0">
                <a:effectLst/>
              </a:rPr>
            </a:br>
            <a:r>
              <a:rPr lang="en-CA" sz="5400" b="1" dirty="0">
                <a:effectLst/>
              </a:rPr>
              <a:t>the Church throughout the world</a:t>
            </a:r>
            <a:endParaRPr lang="en-CA" sz="5400" dirty="0"/>
          </a:p>
        </p:txBody>
      </p:sp>
      <p:sp>
        <p:nvSpPr>
          <p:cNvPr id="3" name="Subtitle 2">
            <a:extLst>
              <a:ext uri="{FF2B5EF4-FFF2-40B4-BE49-F238E27FC236}">
                <a16:creationId xmlns:a16="http://schemas.microsoft.com/office/drawing/2014/main" id="{D95ADE17-44F3-C284-7BD6-FEB3F2B404B7}"/>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3657692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22EAF-71E2-81E9-5842-7BAC42CA4196}"/>
              </a:ext>
            </a:extLst>
          </p:cNvPr>
          <p:cNvSpPr>
            <a:spLocks noGrp="1"/>
          </p:cNvSpPr>
          <p:nvPr>
            <p:ph type="title"/>
          </p:nvPr>
        </p:nvSpPr>
        <p:spPr/>
        <p:txBody>
          <a:bodyPr>
            <a:normAutofit/>
          </a:bodyPr>
          <a:lstStyle/>
          <a:p>
            <a:r>
              <a:rPr lang="en-CA" sz="5400" b="1" i="1" kern="1200" dirty="0">
                <a:solidFill>
                  <a:schemeClr val="tx1"/>
                </a:solidFill>
                <a:effectLst/>
                <a:latin typeface="+mj-lt"/>
                <a:ea typeface="+mj-ea"/>
                <a:cs typeface="+mj-cs"/>
              </a:rPr>
              <a:t>Continuity - Instrument of Unity</a:t>
            </a:r>
          </a:p>
        </p:txBody>
      </p:sp>
      <p:sp>
        <p:nvSpPr>
          <p:cNvPr id="3" name="Content Placeholder 2">
            <a:extLst>
              <a:ext uri="{FF2B5EF4-FFF2-40B4-BE49-F238E27FC236}">
                <a16:creationId xmlns:a16="http://schemas.microsoft.com/office/drawing/2014/main" id="{9BFDE098-DFD1-A87A-4789-5871CF041142}"/>
              </a:ext>
            </a:extLst>
          </p:cNvPr>
          <p:cNvSpPr>
            <a:spLocks noGrp="1"/>
          </p:cNvSpPr>
          <p:nvPr>
            <p:ph idx="1"/>
          </p:nvPr>
        </p:nvSpPr>
        <p:spPr/>
        <p:txBody>
          <a:bodyPr>
            <a:normAutofit/>
          </a:bodyPr>
          <a:lstStyle/>
          <a:p>
            <a:pPr lvl="0"/>
            <a:r>
              <a:rPr lang="en-CA" b="0" kern="1200" dirty="0">
                <a:solidFill>
                  <a:schemeClr val="tx1"/>
                </a:solidFill>
                <a:effectLst/>
                <a:latin typeface="+mn-lt"/>
                <a:ea typeface="+mj-ea"/>
                <a:cs typeface="+mj-cs"/>
              </a:rPr>
              <a:t>As chief pastor, the Bishop links one parish to another, representing the diocese to the wider church and the wider church to the diocese. </a:t>
            </a:r>
          </a:p>
          <a:p>
            <a:pPr lvl="0"/>
            <a:r>
              <a:rPr lang="en-CA" b="0" kern="1200" dirty="0">
                <a:solidFill>
                  <a:schemeClr val="tx1"/>
                </a:solidFill>
                <a:effectLst/>
                <a:latin typeface="+mn-lt"/>
                <a:ea typeface="+mj-ea"/>
                <a:cs typeface="+mj-cs"/>
              </a:rPr>
              <a:t>Bishops often are on the </a:t>
            </a:r>
            <a:br>
              <a:rPr lang="en-CA" b="0" kern="1200" dirty="0">
                <a:solidFill>
                  <a:schemeClr val="tx1"/>
                </a:solidFill>
                <a:effectLst/>
                <a:latin typeface="+mn-lt"/>
                <a:ea typeface="+mj-ea"/>
                <a:cs typeface="+mj-cs"/>
              </a:rPr>
            </a:br>
            <a:r>
              <a:rPr lang="en-CA" b="0" kern="1200" dirty="0">
                <a:solidFill>
                  <a:schemeClr val="tx1"/>
                </a:solidFill>
                <a:effectLst/>
                <a:latin typeface="+mn-lt"/>
                <a:ea typeface="+mj-ea"/>
                <a:cs typeface="+mj-cs"/>
              </a:rPr>
              <a:t>forefront of local, national, </a:t>
            </a:r>
            <a:br>
              <a:rPr lang="en-CA" b="0" kern="1200" dirty="0">
                <a:solidFill>
                  <a:schemeClr val="tx1"/>
                </a:solidFill>
                <a:effectLst/>
                <a:latin typeface="+mn-lt"/>
                <a:ea typeface="+mj-ea"/>
                <a:cs typeface="+mj-cs"/>
              </a:rPr>
            </a:br>
            <a:r>
              <a:rPr lang="en-CA" b="0" kern="1200" dirty="0">
                <a:solidFill>
                  <a:schemeClr val="tx1"/>
                </a:solidFill>
                <a:effectLst/>
                <a:latin typeface="+mn-lt"/>
                <a:ea typeface="+mj-ea"/>
                <a:cs typeface="+mj-cs"/>
              </a:rPr>
              <a:t>and global issues, speaking </a:t>
            </a:r>
            <a:br>
              <a:rPr lang="en-CA" b="0" kern="1200" dirty="0">
                <a:solidFill>
                  <a:schemeClr val="tx1"/>
                </a:solidFill>
                <a:effectLst/>
                <a:latin typeface="+mn-lt"/>
                <a:ea typeface="+mj-ea"/>
                <a:cs typeface="+mj-cs"/>
              </a:rPr>
            </a:br>
            <a:r>
              <a:rPr lang="en-CA" b="0" kern="1200" dirty="0">
                <a:solidFill>
                  <a:schemeClr val="tx1"/>
                </a:solidFill>
                <a:effectLst/>
                <a:latin typeface="+mn-lt"/>
                <a:ea typeface="+mj-ea"/>
                <a:cs typeface="+mj-cs"/>
              </a:rPr>
              <a:t>the word of faith to the needs </a:t>
            </a:r>
            <a:br>
              <a:rPr lang="en-CA" b="0" kern="1200" dirty="0">
                <a:solidFill>
                  <a:schemeClr val="tx1"/>
                </a:solidFill>
                <a:effectLst/>
                <a:latin typeface="+mn-lt"/>
                <a:ea typeface="+mj-ea"/>
                <a:cs typeface="+mj-cs"/>
              </a:rPr>
            </a:br>
            <a:r>
              <a:rPr lang="en-CA" b="0" kern="1200" dirty="0">
                <a:solidFill>
                  <a:schemeClr val="tx1"/>
                </a:solidFill>
                <a:effectLst/>
                <a:latin typeface="+mn-lt"/>
                <a:ea typeface="+mj-ea"/>
                <a:cs typeface="+mj-cs"/>
              </a:rPr>
              <a:t>of the world. </a:t>
            </a:r>
          </a:p>
        </p:txBody>
      </p:sp>
      <p:pic>
        <p:nvPicPr>
          <p:cNvPr id="1026" name="Picture 2" descr="Trump demands an apology from bishop who asked him to ‘have mercy’ on ...">
            <a:extLst>
              <a:ext uri="{FF2B5EF4-FFF2-40B4-BE49-F238E27FC236}">
                <a16:creationId xmlns:a16="http://schemas.microsoft.com/office/drawing/2014/main" id="{09D3A4E5-6188-5457-F090-991516578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3398" y="3532265"/>
            <a:ext cx="4988602" cy="3325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80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60359-784A-8A31-76E2-B9E497A34E46}"/>
              </a:ext>
            </a:extLst>
          </p:cNvPr>
          <p:cNvSpPr>
            <a:spLocks noGrp="1"/>
          </p:cNvSpPr>
          <p:nvPr>
            <p:ph type="title"/>
          </p:nvPr>
        </p:nvSpPr>
        <p:spPr/>
        <p:txBody>
          <a:bodyPr/>
          <a:lstStyle/>
          <a:p>
            <a:r>
              <a:rPr lang="en-CA" b="1" i="1" dirty="0"/>
              <a:t>Continuity - Instrument</a:t>
            </a:r>
            <a:r>
              <a:rPr lang="en-CA" b="1" i="1" baseline="0" dirty="0"/>
              <a:t> of Unity</a:t>
            </a:r>
            <a:endParaRPr lang="en-CA" b="1" i="1" dirty="0"/>
          </a:p>
        </p:txBody>
      </p:sp>
      <p:sp>
        <p:nvSpPr>
          <p:cNvPr id="3" name="Content Placeholder 2">
            <a:extLst>
              <a:ext uri="{FF2B5EF4-FFF2-40B4-BE49-F238E27FC236}">
                <a16:creationId xmlns:a16="http://schemas.microsoft.com/office/drawing/2014/main" id="{1F407C20-FC25-68E1-F709-3AACAB96DD14}"/>
              </a:ext>
            </a:extLst>
          </p:cNvPr>
          <p:cNvSpPr>
            <a:spLocks noGrp="1"/>
          </p:cNvSpPr>
          <p:nvPr>
            <p:ph idx="1"/>
          </p:nvPr>
        </p:nvSpPr>
        <p:spPr/>
        <p:txBody>
          <a:bodyPr>
            <a:normAutofit/>
          </a:bodyPr>
          <a:lstStyle/>
          <a:p>
            <a:pPr lvl="0"/>
            <a:r>
              <a:rPr lang="en-CA" sz="4400" b="0" kern="1200" dirty="0">
                <a:solidFill>
                  <a:schemeClr val="tx1"/>
                </a:solidFill>
                <a:effectLst/>
                <a:ea typeface="+mj-ea"/>
                <a:cs typeface="+mj-cs"/>
              </a:rPr>
              <a:t>Bishops are one vital and visible way of showing that the Anglican Church is a continuation of the original Apostolic church.</a:t>
            </a:r>
          </a:p>
          <a:p>
            <a:pPr lvl="0"/>
            <a:r>
              <a:rPr lang="en-CA" sz="4400" dirty="0">
                <a:ea typeface="+mj-ea"/>
                <a:cs typeface="+mj-cs"/>
              </a:rPr>
              <a:t>Bishops provide leadership for ecumenical dialogues.</a:t>
            </a:r>
            <a:endParaRPr lang="en-CA" sz="4400" dirty="0"/>
          </a:p>
        </p:txBody>
      </p:sp>
    </p:spTree>
    <p:extLst>
      <p:ext uri="{BB962C8B-B14F-4D97-AF65-F5344CB8AC3E}">
        <p14:creationId xmlns:p14="http://schemas.microsoft.com/office/powerpoint/2010/main" val="2759281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in front of a stone building&#10;&#10;AI-generated content may be incorrect.">
            <a:extLst>
              <a:ext uri="{FF2B5EF4-FFF2-40B4-BE49-F238E27FC236}">
                <a16:creationId xmlns:a16="http://schemas.microsoft.com/office/drawing/2014/main" id="{53798CA1-D969-7A15-2CAF-5FBDC6C4EF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2062" y="0"/>
            <a:ext cx="9167875" cy="6858000"/>
          </a:xfrm>
          <a:prstGeom prst="rect">
            <a:avLst/>
          </a:prstGeom>
        </p:spPr>
      </p:pic>
    </p:spTree>
    <p:extLst>
      <p:ext uri="{BB962C8B-B14F-4D97-AF65-F5344CB8AC3E}">
        <p14:creationId xmlns:p14="http://schemas.microsoft.com/office/powerpoint/2010/main" val="13323918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2C3C-994C-024F-467A-8E5BEBD7A679}"/>
              </a:ext>
            </a:extLst>
          </p:cNvPr>
          <p:cNvSpPr>
            <a:spLocks noGrp="1"/>
          </p:cNvSpPr>
          <p:nvPr>
            <p:ph type="title"/>
          </p:nvPr>
        </p:nvSpPr>
        <p:spPr/>
        <p:txBody>
          <a:bodyPr>
            <a:normAutofit/>
          </a:bodyPr>
          <a:lstStyle/>
          <a:p>
            <a:r>
              <a:rPr lang="en-CA" sz="5400" b="1" i="1" kern="1200" dirty="0">
                <a:solidFill>
                  <a:schemeClr val="tx1"/>
                </a:solidFill>
                <a:effectLst/>
                <a:latin typeface="+mj-lt"/>
                <a:ea typeface="+mj-ea"/>
                <a:cs typeface="+mj-cs"/>
              </a:rPr>
              <a:t>Episcopally-led</a:t>
            </a:r>
          </a:p>
        </p:txBody>
      </p:sp>
      <p:sp>
        <p:nvSpPr>
          <p:cNvPr id="3" name="Content Placeholder 2">
            <a:extLst>
              <a:ext uri="{FF2B5EF4-FFF2-40B4-BE49-F238E27FC236}">
                <a16:creationId xmlns:a16="http://schemas.microsoft.com/office/drawing/2014/main" id="{A5F543F9-E655-9504-1320-443FAE086582}"/>
              </a:ext>
            </a:extLst>
          </p:cNvPr>
          <p:cNvSpPr>
            <a:spLocks noGrp="1"/>
          </p:cNvSpPr>
          <p:nvPr>
            <p:ph idx="1"/>
          </p:nvPr>
        </p:nvSpPr>
        <p:spPr/>
        <p:txBody>
          <a:bodyPr>
            <a:noAutofit/>
          </a:bodyPr>
          <a:lstStyle/>
          <a:p>
            <a:pPr lvl="0"/>
            <a:r>
              <a:rPr lang="en-CA" sz="4000" b="0" kern="1200" dirty="0">
                <a:solidFill>
                  <a:schemeClr val="tx1"/>
                </a:solidFill>
                <a:effectLst/>
                <a:latin typeface="+mn-lt"/>
                <a:ea typeface="+mj-ea"/>
                <a:cs typeface="+mj-cs"/>
              </a:rPr>
              <a:t>To oversee the Diocese, the Bishop listens to the clergy and people, develops courses of action with them, and with them, discerns Jesus’ and the Holy Spirit’s leading. </a:t>
            </a:r>
          </a:p>
          <a:p>
            <a:pPr lvl="0"/>
            <a:r>
              <a:rPr lang="en-CA" sz="4000" b="0" kern="1200" dirty="0">
                <a:solidFill>
                  <a:schemeClr val="tx1"/>
                </a:solidFill>
                <a:effectLst/>
                <a:latin typeface="+mn-lt"/>
                <a:ea typeface="+mj-ea"/>
                <a:cs typeface="+mj-cs"/>
              </a:rPr>
              <a:t>In the oversight of the Diocese, </a:t>
            </a:r>
            <a:br>
              <a:rPr lang="en-CA" sz="4000" b="0" kern="1200" dirty="0">
                <a:solidFill>
                  <a:schemeClr val="tx1"/>
                </a:solidFill>
                <a:effectLst/>
                <a:latin typeface="+mn-lt"/>
                <a:ea typeface="+mj-ea"/>
                <a:cs typeface="+mj-cs"/>
              </a:rPr>
            </a:br>
            <a:r>
              <a:rPr lang="en-CA" sz="4000" b="0" kern="1200" dirty="0">
                <a:solidFill>
                  <a:schemeClr val="tx1"/>
                </a:solidFill>
                <a:effectLst/>
                <a:latin typeface="+mn-lt"/>
                <a:ea typeface="+mj-ea"/>
                <a:cs typeface="+mj-cs"/>
              </a:rPr>
              <a:t>the Bishop is guided by scripture, the tradition of the church, and reason.</a:t>
            </a:r>
          </a:p>
        </p:txBody>
      </p:sp>
    </p:spTree>
    <p:extLst>
      <p:ext uri="{BB962C8B-B14F-4D97-AF65-F5344CB8AC3E}">
        <p14:creationId xmlns:p14="http://schemas.microsoft.com/office/powerpoint/2010/main" val="1246218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BD6D8-B83F-CDEC-7EEC-69F8670D2C3F}"/>
              </a:ext>
            </a:extLst>
          </p:cNvPr>
          <p:cNvSpPr>
            <a:spLocks noGrp="1"/>
          </p:cNvSpPr>
          <p:nvPr>
            <p:ph type="title"/>
          </p:nvPr>
        </p:nvSpPr>
        <p:spPr/>
        <p:txBody>
          <a:bodyPr/>
          <a:lstStyle/>
          <a:p>
            <a:r>
              <a:rPr lang="en-CA" sz="5400" b="1" i="1" kern="1200" dirty="0">
                <a:solidFill>
                  <a:schemeClr val="tx1"/>
                </a:solidFill>
                <a:effectLst/>
                <a:latin typeface="+mj-lt"/>
                <a:ea typeface="+mj-ea"/>
                <a:cs typeface="+mj-cs"/>
              </a:rPr>
              <a:t>Synodically-governed</a:t>
            </a:r>
            <a:endParaRPr lang="en-CA" dirty="0"/>
          </a:p>
        </p:txBody>
      </p:sp>
      <p:sp>
        <p:nvSpPr>
          <p:cNvPr id="3" name="Content Placeholder 2">
            <a:extLst>
              <a:ext uri="{FF2B5EF4-FFF2-40B4-BE49-F238E27FC236}">
                <a16:creationId xmlns:a16="http://schemas.microsoft.com/office/drawing/2014/main" id="{6909E058-91A6-3EE1-9A9E-A61C919C2348}"/>
              </a:ext>
            </a:extLst>
          </p:cNvPr>
          <p:cNvSpPr>
            <a:spLocks noGrp="1"/>
          </p:cNvSpPr>
          <p:nvPr>
            <p:ph idx="1"/>
          </p:nvPr>
        </p:nvSpPr>
        <p:spPr/>
        <p:txBody>
          <a:bodyPr>
            <a:normAutofit lnSpcReduction="10000"/>
          </a:bodyPr>
          <a:lstStyle/>
          <a:p>
            <a:r>
              <a:rPr lang="en-CA" dirty="0">
                <a:ea typeface="+mj-ea"/>
                <a:cs typeface="+mj-cs"/>
              </a:rPr>
              <a:t>Synod is comprised of 3 houses, Bishop, clergy and people, and for decisions to pass each house must agree.</a:t>
            </a:r>
          </a:p>
          <a:p>
            <a:r>
              <a:rPr lang="en-CA" dirty="0">
                <a:ea typeface="+mj-ea"/>
                <a:cs typeface="+mj-cs"/>
              </a:rPr>
              <a:t>Synod is a legislature.</a:t>
            </a:r>
          </a:p>
          <a:p>
            <a:pPr lvl="0"/>
            <a:r>
              <a:rPr lang="en-CA" b="0" kern="1200" dirty="0">
                <a:solidFill>
                  <a:schemeClr val="tx1"/>
                </a:solidFill>
                <a:effectLst/>
                <a:latin typeface="+mn-lt"/>
                <a:ea typeface="+mj-ea"/>
                <a:cs typeface="+mj-cs"/>
              </a:rPr>
              <a:t>In Algoma, Diocesan Synod meets every 2 years. </a:t>
            </a:r>
          </a:p>
          <a:p>
            <a:pPr lvl="0"/>
            <a:r>
              <a:rPr lang="en-CA" b="0" kern="1200" dirty="0">
                <a:solidFill>
                  <a:schemeClr val="tx1"/>
                </a:solidFill>
                <a:effectLst/>
                <a:latin typeface="+mn-lt"/>
                <a:ea typeface="+mj-ea"/>
                <a:cs typeface="+mj-cs"/>
              </a:rPr>
              <a:t>In the clergy and people, there are tremendous gifts and resources, including financial resources. </a:t>
            </a:r>
            <a:endParaRPr lang="en-CA" dirty="0"/>
          </a:p>
        </p:txBody>
      </p:sp>
    </p:spTree>
    <p:extLst>
      <p:ext uri="{BB962C8B-B14F-4D97-AF65-F5344CB8AC3E}">
        <p14:creationId xmlns:p14="http://schemas.microsoft.com/office/powerpoint/2010/main" val="24828366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D117C-CB9B-1C5C-0ABE-CE4D3C3B0FE5}"/>
              </a:ext>
            </a:extLst>
          </p:cNvPr>
          <p:cNvSpPr>
            <a:spLocks noGrp="1"/>
          </p:cNvSpPr>
          <p:nvPr>
            <p:ph type="ctrTitle"/>
          </p:nvPr>
        </p:nvSpPr>
        <p:spPr/>
        <p:txBody>
          <a:bodyPr>
            <a:noAutofit/>
          </a:bodyPr>
          <a:lstStyle/>
          <a:p>
            <a:r>
              <a:rPr lang="en-CA" sz="6600" kern="100" dirty="0">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Why does Algoma need to be led</a:t>
            </a:r>
            <a:br>
              <a:rPr lang="en-CA" sz="6600" kern="100" dirty="0">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br>
            <a:r>
              <a:rPr lang="en-CA" sz="6600" kern="100" dirty="0">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by a local Bishop?</a:t>
            </a:r>
            <a:endParaRPr lang="en-CA" sz="6600" dirty="0">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66903D29-3568-FAC7-926A-ABCD15B47B6F}"/>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414270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red robe with a group of kids sitting on a stage&#10;&#10;AI-generated content may be incorrect.">
            <a:extLst>
              <a:ext uri="{FF2B5EF4-FFF2-40B4-BE49-F238E27FC236}">
                <a16:creationId xmlns:a16="http://schemas.microsoft.com/office/drawing/2014/main" id="{A45A8AD2-CF58-04A3-38B5-35ED39EDFB44}"/>
              </a:ext>
            </a:extLst>
          </p:cNvPr>
          <p:cNvPicPr>
            <a:picLocks noChangeAspect="1"/>
          </p:cNvPicPr>
          <p:nvPr/>
        </p:nvPicPr>
        <p:blipFill>
          <a:blip r:embed="rId2">
            <a:extLst>
              <a:ext uri="{28A0092B-C50C-407E-A947-70E740481C1C}">
                <a14:useLocalDpi xmlns:a14="http://schemas.microsoft.com/office/drawing/2010/main" val="0"/>
              </a:ext>
            </a:extLst>
          </a:blip>
          <a:srcRect b="11318"/>
          <a:stretch/>
        </p:blipFill>
        <p:spPr>
          <a:xfrm>
            <a:off x="2240811" y="20271"/>
            <a:ext cx="7710377" cy="6837729"/>
          </a:xfrm>
          <a:prstGeom prst="rect">
            <a:avLst/>
          </a:prstGeom>
        </p:spPr>
      </p:pic>
    </p:spTree>
    <p:extLst>
      <p:ext uri="{BB962C8B-B14F-4D97-AF65-F5344CB8AC3E}">
        <p14:creationId xmlns:p14="http://schemas.microsoft.com/office/powerpoint/2010/main" val="18564144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A47CB-4213-FD19-F809-12ADC8B578B1}"/>
              </a:ext>
            </a:extLst>
          </p:cNvPr>
          <p:cNvSpPr>
            <a:spLocks noGrp="1"/>
          </p:cNvSpPr>
          <p:nvPr>
            <p:ph type="title"/>
          </p:nvPr>
        </p:nvSpPr>
        <p:spPr/>
        <p:txBody>
          <a:bodyPr/>
          <a:lstStyle/>
          <a:p>
            <a:r>
              <a:rPr lang="en-US" dirty="0"/>
              <a:t>What are the Alternatives?</a:t>
            </a:r>
            <a:endParaRPr lang="en-CA" dirty="0"/>
          </a:p>
        </p:txBody>
      </p:sp>
      <p:sp>
        <p:nvSpPr>
          <p:cNvPr id="3" name="Content Placeholder 2">
            <a:extLst>
              <a:ext uri="{FF2B5EF4-FFF2-40B4-BE49-F238E27FC236}">
                <a16:creationId xmlns:a16="http://schemas.microsoft.com/office/drawing/2014/main" id="{42DA882D-8AD6-B8C1-BD43-84B67904C695}"/>
              </a:ext>
            </a:extLst>
          </p:cNvPr>
          <p:cNvSpPr>
            <a:spLocks noGrp="1"/>
          </p:cNvSpPr>
          <p:nvPr>
            <p:ph idx="1"/>
          </p:nvPr>
        </p:nvSpPr>
        <p:spPr/>
        <p:txBody>
          <a:bodyPr>
            <a:normAutofit lnSpcReduction="10000"/>
          </a:bodyPr>
          <a:lstStyle/>
          <a:p>
            <a:r>
              <a:rPr lang="en-US" dirty="0"/>
              <a:t>The people of Algoma will always have a bishop.</a:t>
            </a:r>
          </a:p>
          <a:p>
            <a:r>
              <a:rPr lang="en-US" dirty="0"/>
              <a:t>If Algoma cannot fund a bishop, other arrangements will be made, but the Bishop will not reside in Algoma:</a:t>
            </a:r>
          </a:p>
          <a:p>
            <a:pPr lvl="1"/>
            <a:r>
              <a:rPr lang="en-US" dirty="0"/>
              <a:t>as in the case of Moosonee, the Metropolitan may provide oversight temporarily; or</a:t>
            </a:r>
          </a:p>
          <a:p>
            <a:pPr lvl="1"/>
            <a:r>
              <a:rPr lang="en-US" dirty="0"/>
              <a:t>a permanent solution would be the realignment of the Diocese with other dioceses.</a:t>
            </a:r>
            <a:endParaRPr lang="en-CA" dirty="0"/>
          </a:p>
        </p:txBody>
      </p:sp>
    </p:spTree>
    <p:extLst>
      <p:ext uri="{BB962C8B-B14F-4D97-AF65-F5344CB8AC3E}">
        <p14:creationId xmlns:p14="http://schemas.microsoft.com/office/powerpoint/2010/main" val="16810840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94C74-54FB-6E55-E7CF-7B552B199DEB}"/>
              </a:ext>
            </a:extLst>
          </p:cNvPr>
          <p:cNvSpPr>
            <a:spLocks noGrp="1"/>
          </p:cNvSpPr>
          <p:nvPr>
            <p:ph type="title"/>
          </p:nvPr>
        </p:nvSpPr>
        <p:spPr/>
        <p:txBody>
          <a:bodyPr/>
          <a:lstStyle/>
          <a:p>
            <a:r>
              <a:rPr lang="en-US" dirty="0"/>
              <a:t>Benefits of a Local Bishop</a:t>
            </a:r>
            <a:endParaRPr lang="en-CA" dirty="0"/>
          </a:p>
        </p:txBody>
      </p:sp>
      <p:sp>
        <p:nvSpPr>
          <p:cNvPr id="3" name="Content Placeholder 2">
            <a:extLst>
              <a:ext uri="{FF2B5EF4-FFF2-40B4-BE49-F238E27FC236}">
                <a16:creationId xmlns:a16="http://schemas.microsoft.com/office/drawing/2014/main" id="{052E40A2-AD98-46B5-FDED-77F46A7635AB}"/>
              </a:ext>
            </a:extLst>
          </p:cNvPr>
          <p:cNvSpPr>
            <a:spLocks noGrp="1"/>
          </p:cNvSpPr>
          <p:nvPr>
            <p:ph idx="1"/>
          </p:nvPr>
        </p:nvSpPr>
        <p:spPr/>
        <p:txBody>
          <a:bodyPr>
            <a:normAutofit fontScale="85000" lnSpcReduction="10000"/>
          </a:bodyPr>
          <a:lstStyle/>
          <a:p>
            <a:r>
              <a:rPr lang="en-US" dirty="0"/>
              <a:t>One with the time and resources to walk alongside congregations, visit deaneries, and strengthen the ties that bind our faith community.</a:t>
            </a:r>
          </a:p>
          <a:p>
            <a:r>
              <a:rPr lang="en-US" dirty="0"/>
              <a:t>Understands better the particular context of northern Ontario and more able to speak for the people of this region.</a:t>
            </a:r>
          </a:p>
          <a:p>
            <a:r>
              <a:rPr lang="en-US" dirty="0"/>
              <a:t>More able to raise up vocations.</a:t>
            </a:r>
          </a:p>
          <a:p>
            <a:r>
              <a:rPr lang="en-US" dirty="0"/>
              <a:t>Better placed to guide parishes through change, foster innovation, and create new opportunities for collaboration.</a:t>
            </a:r>
            <a:endParaRPr lang="en-CA" dirty="0"/>
          </a:p>
        </p:txBody>
      </p:sp>
    </p:spTree>
    <p:extLst>
      <p:ext uri="{BB962C8B-B14F-4D97-AF65-F5344CB8AC3E}">
        <p14:creationId xmlns:p14="http://schemas.microsoft.com/office/powerpoint/2010/main" val="14661634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0745B-B2F1-35F6-3A29-2C82CF050169}"/>
              </a:ext>
            </a:extLst>
          </p:cNvPr>
          <p:cNvSpPr>
            <a:spLocks noGrp="1"/>
          </p:cNvSpPr>
          <p:nvPr>
            <p:ph type="title"/>
          </p:nvPr>
        </p:nvSpPr>
        <p:spPr/>
        <p:txBody>
          <a:bodyPr>
            <a:normAutofit/>
          </a:bodyPr>
          <a:lstStyle/>
          <a:p>
            <a:r>
              <a:rPr lang="en-CA" dirty="0"/>
              <a:t>The Office of the Bishop</a:t>
            </a:r>
          </a:p>
        </p:txBody>
      </p:sp>
      <p:sp>
        <p:nvSpPr>
          <p:cNvPr id="3" name="Content Placeholder 2">
            <a:extLst>
              <a:ext uri="{FF2B5EF4-FFF2-40B4-BE49-F238E27FC236}">
                <a16:creationId xmlns:a16="http://schemas.microsoft.com/office/drawing/2014/main" id="{CAFF5245-AA24-9F36-7091-10F4BF4480B2}"/>
              </a:ext>
            </a:extLst>
          </p:cNvPr>
          <p:cNvSpPr>
            <a:spLocks noGrp="1"/>
          </p:cNvSpPr>
          <p:nvPr>
            <p:ph idx="1"/>
          </p:nvPr>
        </p:nvSpPr>
        <p:spPr/>
        <p:txBody>
          <a:bodyPr/>
          <a:lstStyle/>
          <a:p>
            <a:pPr lvl="0"/>
            <a:r>
              <a:rPr lang="en-CA" dirty="0"/>
              <a:t>The Bishop’s stipend,</a:t>
            </a:r>
            <a:r>
              <a:rPr lang="en-CA" baseline="0" dirty="0"/>
              <a:t> housing, travel &amp; benefits;</a:t>
            </a:r>
          </a:p>
          <a:p>
            <a:r>
              <a:rPr lang="en-CA" dirty="0"/>
              <a:t>administrative and/or executive support; and</a:t>
            </a:r>
          </a:p>
          <a:p>
            <a:pPr lvl="0"/>
            <a:r>
              <a:rPr lang="en-CA" dirty="0"/>
              <a:t>o</a:t>
            </a:r>
            <a:r>
              <a:rPr lang="en-CA" baseline="0" dirty="0"/>
              <a:t>ffice space, telephone, internet, computer.</a:t>
            </a:r>
          </a:p>
        </p:txBody>
      </p:sp>
    </p:spTree>
    <p:extLst>
      <p:ext uri="{BB962C8B-B14F-4D97-AF65-F5344CB8AC3E}">
        <p14:creationId xmlns:p14="http://schemas.microsoft.com/office/powerpoint/2010/main" val="31636170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01A3F-719E-DEC0-3E39-A8871702D66A}"/>
              </a:ext>
            </a:extLst>
          </p:cNvPr>
          <p:cNvSpPr>
            <a:spLocks noGrp="1"/>
          </p:cNvSpPr>
          <p:nvPr>
            <p:ph type="title"/>
          </p:nvPr>
        </p:nvSpPr>
        <p:spPr/>
        <p:txBody>
          <a:bodyPr>
            <a:normAutofit/>
          </a:bodyPr>
          <a:lstStyle/>
          <a:p>
            <a:r>
              <a:rPr lang="en-CA" sz="5400" b="1" i="1" kern="1200" dirty="0">
                <a:solidFill>
                  <a:schemeClr val="tx1"/>
                </a:solidFill>
                <a:effectLst/>
                <a:latin typeface="+mj-lt"/>
                <a:ea typeface="+mj-ea"/>
                <a:cs typeface="+mj-cs"/>
              </a:rPr>
              <a:t>Conclusion</a:t>
            </a:r>
            <a:endParaRPr lang="en-CA" dirty="0"/>
          </a:p>
        </p:txBody>
      </p:sp>
      <p:sp>
        <p:nvSpPr>
          <p:cNvPr id="3" name="Content Placeholder 2">
            <a:extLst>
              <a:ext uri="{FF2B5EF4-FFF2-40B4-BE49-F238E27FC236}">
                <a16:creationId xmlns:a16="http://schemas.microsoft.com/office/drawing/2014/main" id="{9C98630B-9871-8B1A-159F-665953D11E8E}"/>
              </a:ext>
            </a:extLst>
          </p:cNvPr>
          <p:cNvSpPr>
            <a:spLocks noGrp="1"/>
          </p:cNvSpPr>
          <p:nvPr>
            <p:ph idx="1"/>
          </p:nvPr>
        </p:nvSpPr>
        <p:spPr/>
        <p:txBody>
          <a:bodyPr>
            <a:normAutofit fontScale="55000" lnSpcReduction="20000"/>
          </a:bodyPr>
          <a:lstStyle/>
          <a:p>
            <a:pPr lvl="0"/>
            <a:r>
              <a:rPr lang="en-CA" sz="6500" b="0" kern="1200" dirty="0">
                <a:solidFill>
                  <a:schemeClr val="tx1"/>
                </a:solidFill>
                <a:effectLst/>
                <a:ea typeface="+mj-ea"/>
                <a:cs typeface="+mj-cs"/>
              </a:rPr>
              <a:t>The success of this campaign will ensure that: </a:t>
            </a:r>
          </a:p>
          <a:p>
            <a:pPr lvl="1">
              <a:lnSpc>
                <a:spcPct val="128000"/>
              </a:lnSpc>
            </a:pPr>
            <a:r>
              <a:rPr lang="en-CA" sz="5800" dirty="0"/>
              <a:t>the office of the Bishop is funded </a:t>
            </a:r>
          </a:p>
          <a:p>
            <a:pPr lvl="1">
              <a:lnSpc>
                <a:spcPct val="128000"/>
              </a:lnSpc>
            </a:pPr>
            <a:r>
              <a:rPr lang="en-CA" sz="5800" dirty="0"/>
              <a:t>our diocese will always be led by a local Bishop</a:t>
            </a:r>
          </a:p>
          <a:p>
            <a:pPr lvl="1">
              <a:lnSpc>
                <a:spcPct val="128000"/>
              </a:lnSpc>
            </a:pPr>
            <a:r>
              <a:rPr lang="en-CA" sz="5800" dirty="0"/>
              <a:t>the Bishop offers episcopal ministry, and </a:t>
            </a:r>
          </a:p>
          <a:p>
            <a:pPr lvl="1">
              <a:lnSpc>
                <a:spcPct val="128000"/>
              </a:lnSpc>
            </a:pPr>
            <a:r>
              <a:rPr lang="en-CA" sz="5800" dirty="0"/>
              <a:t>Anglican ministry is supported in our communities by a Bishop who understands the life of northern Ontario</a:t>
            </a:r>
            <a:r>
              <a:rPr lang="en-CA" sz="5000" b="0" kern="1200" dirty="0">
                <a:solidFill>
                  <a:schemeClr val="tx1"/>
                </a:solidFill>
                <a:effectLst/>
                <a:latin typeface="+mj-lt"/>
                <a:ea typeface="+mj-ea"/>
                <a:cs typeface="+mj-cs"/>
              </a:rPr>
              <a:t>.</a:t>
            </a:r>
          </a:p>
        </p:txBody>
      </p:sp>
    </p:spTree>
    <p:extLst>
      <p:ext uri="{BB962C8B-B14F-4D97-AF65-F5344CB8AC3E}">
        <p14:creationId xmlns:p14="http://schemas.microsoft.com/office/powerpoint/2010/main" val="23066144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550C-6A6B-B164-8739-96796ED0F50F}"/>
              </a:ext>
            </a:extLst>
          </p:cNvPr>
          <p:cNvSpPr>
            <a:spLocks noGrp="1"/>
          </p:cNvSpPr>
          <p:nvPr>
            <p:ph type="title"/>
          </p:nvPr>
        </p:nvSpPr>
        <p:spPr/>
        <p:txBody>
          <a:bodyPr/>
          <a:lstStyle/>
          <a:p>
            <a:pPr lvl="0"/>
            <a:r>
              <a:rPr lang="en-CA" b="1" i="1" dirty="0"/>
              <a:t>Questions? Comments?</a:t>
            </a:r>
          </a:p>
        </p:txBody>
      </p:sp>
      <p:pic>
        <p:nvPicPr>
          <p:cNvPr id="5" name="Content Placeholder 4" descr="A person and a child posing for a picture&#10;&#10;AI-generated content may be incorrect.">
            <a:extLst>
              <a:ext uri="{FF2B5EF4-FFF2-40B4-BE49-F238E27FC236}">
                <a16:creationId xmlns:a16="http://schemas.microsoft.com/office/drawing/2014/main" id="{ED7070B6-94E6-5AC7-D049-C2766CA392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04960" y="377639"/>
            <a:ext cx="2987040" cy="6480361"/>
          </a:xfrm>
        </p:spPr>
      </p:pic>
    </p:spTree>
    <p:extLst>
      <p:ext uri="{BB962C8B-B14F-4D97-AF65-F5344CB8AC3E}">
        <p14:creationId xmlns:p14="http://schemas.microsoft.com/office/powerpoint/2010/main" val="115343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C8CD-30C8-5F5F-0AA3-20D4D5263153}"/>
              </a:ext>
            </a:extLst>
          </p:cNvPr>
          <p:cNvSpPr>
            <a:spLocks noGrp="1"/>
          </p:cNvSpPr>
          <p:nvPr>
            <p:ph type="title"/>
          </p:nvPr>
        </p:nvSpPr>
        <p:spPr>
          <a:xfrm>
            <a:off x="838200" y="365125"/>
            <a:ext cx="11135264" cy="1325563"/>
          </a:xfrm>
        </p:spPr>
        <p:txBody>
          <a:bodyPr/>
          <a:lstStyle/>
          <a:p>
            <a:r>
              <a:rPr lang="en-CA" b="1" dirty="0"/>
              <a:t>How People Experience the Bishop?</a:t>
            </a:r>
            <a:endParaRPr lang="en-CA" dirty="0"/>
          </a:p>
        </p:txBody>
      </p:sp>
      <p:sp>
        <p:nvSpPr>
          <p:cNvPr id="3" name="Content Placeholder 2">
            <a:extLst>
              <a:ext uri="{FF2B5EF4-FFF2-40B4-BE49-F238E27FC236}">
                <a16:creationId xmlns:a16="http://schemas.microsoft.com/office/drawing/2014/main" id="{FFBABE05-F54C-014B-856A-66EE745B2A61}"/>
              </a:ext>
            </a:extLst>
          </p:cNvPr>
          <p:cNvSpPr>
            <a:spLocks noGrp="1"/>
          </p:cNvSpPr>
          <p:nvPr>
            <p:ph idx="1"/>
          </p:nvPr>
        </p:nvSpPr>
        <p:spPr/>
        <p:txBody>
          <a:bodyPr>
            <a:normAutofit lnSpcReduction="10000"/>
          </a:bodyPr>
          <a:lstStyle/>
          <a:p>
            <a:pPr lvl="0"/>
            <a:r>
              <a:rPr lang="en-CA" b="0" kern="1200" dirty="0">
                <a:solidFill>
                  <a:schemeClr val="tx1"/>
                </a:solidFill>
                <a:effectLst/>
                <a:latin typeface="+mj-lt"/>
                <a:ea typeface="+mj-ea"/>
                <a:cs typeface="+mj-cs"/>
              </a:rPr>
              <a:t>when they participate in a Deanery teaching day </a:t>
            </a:r>
            <a:br>
              <a:rPr lang="en-CA" b="0" kern="1200" dirty="0">
                <a:solidFill>
                  <a:schemeClr val="tx1"/>
                </a:solidFill>
                <a:effectLst/>
                <a:latin typeface="+mj-lt"/>
                <a:ea typeface="+mj-ea"/>
                <a:cs typeface="+mj-cs"/>
              </a:rPr>
            </a:br>
            <a:r>
              <a:rPr lang="en-CA" b="0" kern="1200" dirty="0">
                <a:solidFill>
                  <a:schemeClr val="tx1"/>
                </a:solidFill>
                <a:effectLst/>
                <a:latin typeface="+mj-lt"/>
                <a:ea typeface="+mj-ea"/>
                <a:cs typeface="+mj-cs"/>
              </a:rPr>
              <a:t>in which the Bishop gives a talk</a:t>
            </a:r>
          </a:p>
          <a:p>
            <a:r>
              <a:rPr lang="en-CA" dirty="0">
                <a:latin typeface="+mj-lt"/>
                <a:ea typeface="+mj-ea"/>
                <a:cs typeface="+mj-cs"/>
              </a:rPr>
              <a:t>through the written word communicated in: </a:t>
            </a:r>
          </a:p>
          <a:p>
            <a:pPr lvl="1"/>
            <a:r>
              <a:rPr lang="en-CA" i="1" dirty="0">
                <a:latin typeface="+mj-lt"/>
                <a:ea typeface="+mj-ea"/>
                <a:cs typeface="+mj-cs"/>
              </a:rPr>
              <a:t>Diocese of Algoma – Latest News </a:t>
            </a:r>
            <a:r>
              <a:rPr lang="en-CA" dirty="0">
                <a:latin typeface="+mj-lt"/>
                <a:ea typeface="+mj-ea"/>
                <a:cs typeface="+mj-cs"/>
              </a:rPr>
              <a:t>sent by email and </a:t>
            </a:r>
            <a:br>
              <a:rPr lang="en-CA" dirty="0">
                <a:latin typeface="+mj-lt"/>
                <a:ea typeface="+mj-ea"/>
                <a:cs typeface="+mj-cs"/>
              </a:rPr>
            </a:br>
            <a:r>
              <a:rPr lang="en-CA" dirty="0">
                <a:latin typeface="+mj-lt"/>
                <a:ea typeface="+mj-ea"/>
                <a:cs typeface="+mj-cs"/>
              </a:rPr>
              <a:t>posted on </a:t>
            </a:r>
            <a:r>
              <a:rPr lang="en-CA" dirty="0">
                <a:latin typeface="+mj-lt"/>
                <a:ea typeface="+mj-ea"/>
                <a:cs typeface="+mj-cs"/>
                <a:hlinkClick r:id="rId2"/>
              </a:rPr>
              <a:t>www.dioceseofalgoma.com</a:t>
            </a:r>
            <a:endParaRPr lang="en-CA" dirty="0">
              <a:latin typeface="+mj-lt"/>
              <a:ea typeface="+mj-ea"/>
              <a:cs typeface="+mj-cs"/>
            </a:endParaRPr>
          </a:p>
          <a:p>
            <a:pPr lvl="1"/>
            <a:r>
              <a:rPr lang="en-CA" dirty="0">
                <a:latin typeface="+mj-lt"/>
                <a:ea typeface="+mj-ea"/>
                <a:cs typeface="+mj-cs"/>
              </a:rPr>
              <a:t>posts on Facebook,</a:t>
            </a:r>
          </a:p>
          <a:p>
            <a:pPr lvl="1"/>
            <a:r>
              <a:rPr lang="en-CA" dirty="0">
                <a:latin typeface="+mj-lt"/>
                <a:ea typeface="+mj-ea"/>
                <a:cs typeface="+mj-cs"/>
              </a:rPr>
              <a:t>pastoral letters to the diocese, and</a:t>
            </a:r>
          </a:p>
          <a:p>
            <a:pPr lvl="1"/>
            <a:r>
              <a:rPr lang="en-CA" dirty="0">
                <a:latin typeface="+mj-lt"/>
                <a:ea typeface="+mj-ea"/>
                <a:cs typeface="+mj-cs"/>
              </a:rPr>
              <a:t>Ad Clerum to clergy</a:t>
            </a:r>
          </a:p>
          <a:p>
            <a:pPr lvl="1"/>
            <a:endParaRPr lang="en-CA" dirty="0">
              <a:latin typeface="+mj-lt"/>
              <a:ea typeface="+mj-ea"/>
              <a:cs typeface="+mj-cs"/>
            </a:endParaRPr>
          </a:p>
        </p:txBody>
      </p:sp>
    </p:spTree>
    <p:extLst>
      <p:ext uri="{BB962C8B-B14F-4D97-AF65-F5344CB8AC3E}">
        <p14:creationId xmlns:p14="http://schemas.microsoft.com/office/powerpoint/2010/main" val="3234988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FF94E-E484-DEC7-9BAE-8317AAF3AADF}"/>
              </a:ext>
            </a:extLst>
          </p:cNvPr>
          <p:cNvSpPr>
            <a:spLocks noGrp="1"/>
          </p:cNvSpPr>
          <p:nvPr>
            <p:ph type="title"/>
          </p:nvPr>
        </p:nvSpPr>
        <p:spPr>
          <a:xfrm>
            <a:off x="838199" y="365125"/>
            <a:ext cx="11031747" cy="1325563"/>
          </a:xfrm>
        </p:spPr>
        <p:txBody>
          <a:bodyPr/>
          <a:lstStyle/>
          <a:p>
            <a:r>
              <a:rPr lang="en-CA" b="1" dirty="0"/>
              <a:t>How People Experience the Bishop?</a:t>
            </a:r>
          </a:p>
        </p:txBody>
      </p:sp>
      <p:sp>
        <p:nvSpPr>
          <p:cNvPr id="3" name="Content Placeholder 2">
            <a:extLst>
              <a:ext uri="{FF2B5EF4-FFF2-40B4-BE49-F238E27FC236}">
                <a16:creationId xmlns:a16="http://schemas.microsoft.com/office/drawing/2014/main" id="{B7B1C264-8B4F-5F72-F0AC-9E257C886F2B}"/>
              </a:ext>
            </a:extLst>
          </p:cNvPr>
          <p:cNvSpPr>
            <a:spLocks noGrp="1"/>
          </p:cNvSpPr>
          <p:nvPr>
            <p:ph idx="1"/>
          </p:nvPr>
        </p:nvSpPr>
        <p:spPr/>
        <p:txBody>
          <a:bodyPr>
            <a:normAutofit/>
          </a:bodyPr>
          <a:lstStyle/>
          <a:p>
            <a:pPr rtl="0" eaLnBrk="1" latinLnBrk="0" hangingPunct="1"/>
            <a:r>
              <a:rPr lang="en-CA" sz="3600" b="0" kern="1200" dirty="0">
                <a:solidFill>
                  <a:schemeClr val="tx1"/>
                </a:solidFill>
                <a:effectLst/>
                <a:latin typeface="+mn-lt"/>
                <a:ea typeface="+mn-ea"/>
                <a:cs typeface="+mn-cs"/>
              </a:rPr>
              <a:t>as a member of Diocesan Synod</a:t>
            </a:r>
            <a:endParaRPr lang="en-CA" sz="3600" dirty="0">
              <a:effectLst/>
            </a:endParaRPr>
          </a:p>
          <a:p>
            <a:pPr rtl="0" eaLnBrk="1" latinLnBrk="0" hangingPunct="1"/>
            <a:r>
              <a:rPr lang="en-CA" sz="3600" b="0" kern="1200" dirty="0">
                <a:solidFill>
                  <a:schemeClr val="tx1"/>
                </a:solidFill>
                <a:effectLst/>
                <a:latin typeface="+mn-lt"/>
                <a:ea typeface="+mn-ea"/>
                <a:cs typeface="+mn-cs"/>
              </a:rPr>
              <a:t>as a member of Diocesan Executive Committee</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lang="en-CA" b="0" kern="1200" dirty="0">
                <a:solidFill>
                  <a:schemeClr val="tx1"/>
                </a:solidFill>
                <a:effectLst/>
              </a:rPr>
              <a:t>when they attend a Diocesan clergy retreat</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lang="en-CA" b="0" kern="1200" dirty="0">
                <a:solidFill>
                  <a:schemeClr val="tx1"/>
                </a:solidFill>
                <a:effectLst/>
                <a:latin typeface="+mj-lt"/>
                <a:ea typeface="+mj-ea"/>
                <a:cs typeface="+mj-cs"/>
              </a:rPr>
              <a:t>when they attend a Diocesan Lay Reader conference</a:t>
            </a:r>
          </a:p>
        </p:txBody>
      </p:sp>
    </p:spTree>
    <p:extLst>
      <p:ext uri="{BB962C8B-B14F-4D97-AF65-F5344CB8AC3E}">
        <p14:creationId xmlns:p14="http://schemas.microsoft.com/office/powerpoint/2010/main" val="1262131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standing in front of a poster&#10;&#10;AI-generated content may be incorrect.">
            <a:extLst>
              <a:ext uri="{FF2B5EF4-FFF2-40B4-BE49-F238E27FC236}">
                <a16:creationId xmlns:a16="http://schemas.microsoft.com/office/drawing/2014/main" id="{0EA19904-A0A2-7B03-E7A7-691968C695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5513" y="0"/>
            <a:ext cx="3860974" cy="6858000"/>
          </a:xfrm>
          <a:prstGeom prst="rect">
            <a:avLst/>
          </a:prstGeom>
        </p:spPr>
      </p:pic>
    </p:spTree>
    <p:extLst>
      <p:ext uri="{BB962C8B-B14F-4D97-AF65-F5344CB8AC3E}">
        <p14:creationId xmlns:p14="http://schemas.microsoft.com/office/powerpoint/2010/main" val="382638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1FFFF-BEE4-B950-9430-C39DEC7F8A2D}"/>
              </a:ext>
            </a:extLst>
          </p:cNvPr>
          <p:cNvSpPr>
            <a:spLocks noGrp="1"/>
          </p:cNvSpPr>
          <p:nvPr>
            <p:ph type="title"/>
          </p:nvPr>
        </p:nvSpPr>
        <p:spPr>
          <a:xfrm>
            <a:off x="838200" y="365125"/>
            <a:ext cx="11135264" cy="1325563"/>
          </a:xfrm>
        </p:spPr>
        <p:txBody>
          <a:bodyPr/>
          <a:lstStyle/>
          <a:p>
            <a:pPr lvl="0"/>
            <a:r>
              <a:rPr lang="en-CA" b="1" dirty="0"/>
              <a:t>How People Experience the Bishop?</a:t>
            </a:r>
            <a:endParaRPr lang="en-CA" dirty="0"/>
          </a:p>
        </p:txBody>
      </p:sp>
      <p:sp>
        <p:nvSpPr>
          <p:cNvPr id="3" name="Content Placeholder 2">
            <a:extLst>
              <a:ext uri="{FF2B5EF4-FFF2-40B4-BE49-F238E27FC236}">
                <a16:creationId xmlns:a16="http://schemas.microsoft.com/office/drawing/2014/main" id="{5AC3145F-65DD-35AC-5193-DFA0F5D4FF69}"/>
              </a:ext>
            </a:extLst>
          </p:cNvPr>
          <p:cNvSpPr>
            <a:spLocks noGrp="1"/>
          </p:cNvSpPr>
          <p:nvPr>
            <p:ph idx="1"/>
          </p:nvPr>
        </p:nvSpPr>
        <p:spPr/>
        <p:txBody>
          <a:bodyPr>
            <a:normAutofit/>
          </a:bodyPr>
          <a:lstStyle/>
          <a:p>
            <a:r>
              <a:rPr lang="en-CA" dirty="0"/>
              <a:t>through ecumenical events that the Bishop participates in, such as the Week of Prayer for Christian Unity and the World Day of Prayer</a:t>
            </a:r>
          </a:p>
          <a:p>
            <a:pPr lvl="0"/>
            <a:r>
              <a:rPr lang="en-CA" b="0" kern="1200" dirty="0">
                <a:solidFill>
                  <a:schemeClr val="tx1"/>
                </a:solidFill>
                <a:effectLst/>
                <a:latin typeface="+mj-lt"/>
                <a:ea typeface="+mj-ea"/>
                <a:cs typeface="+mj-cs"/>
              </a:rPr>
              <a:t>whey they attend a </a:t>
            </a:r>
            <a:br>
              <a:rPr lang="en-CA" b="0" kern="1200" dirty="0">
                <a:solidFill>
                  <a:schemeClr val="tx1"/>
                </a:solidFill>
                <a:effectLst/>
                <a:latin typeface="+mj-lt"/>
                <a:ea typeface="+mj-ea"/>
                <a:cs typeface="+mj-cs"/>
              </a:rPr>
            </a:br>
            <a:r>
              <a:rPr lang="en-CA" b="0" kern="1200" dirty="0">
                <a:solidFill>
                  <a:schemeClr val="tx1"/>
                </a:solidFill>
                <a:effectLst/>
                <a:latin typeface="+mj-lt"/>
                <a:ea typeface="+mj-ea"/>
                <a:cs typeface="+mj-cs"/>
              </a:rPr>
              <a:t>Diocesan ACW Annual </a:t>
            </a:r>
            <a:br>
              <a:rPr lang="en-CA" b="0" kern="1200" dirty="0">
                <a:solidFill>
                  <a:schemeClr val="tx1"/>
                </a:solidFill>
                <a:effectLst/>
                <a:latin typeface="+mj-lt"/>
                <a:ea typeface="+mj-ea"/>
                <a:cs typeface="+mj-cs"/>
              </a:rPr>
            </a:br>
            <a:r>
              <a:rPr lang="en-CA" b="0" kern="1200" dirty="0">
                <a:solidFill>
                  <a:schemeClr val="tx1"/>
                </a:solidFill>
                <a:effectLst/>
                <a:latin typeface="+mj-lt"/>
                <a:ea typeface="+mj-ea"/>
                <a:cs typeface="+mj-cs"/>
              </a:rPr>
              <a:t>meeting</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endParaRPr lang="en-CA" b="0" kern="1200" dirty="0">
              <a:solidFill>
                <a:schemeClr val="tx1"/>
              </a:solidFill>
              <a:effectLst/>
            </a:endParaRP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endParaRPr lang="en-CA" dirty="0"/>
          </a:p>
        </p:txBody>
      </p:sp>
      <p:pic>
        <p:nvPicPr>
          <p:cNvPr id="8" name="Picture 7" descr="A group of women holding a certificate&#10;&#10;AI-generated content may be incorrect.">
            <a:extLst>
              <a:ext uri="{FF2B5EF4-FFF2-40B4-BE49-F238E27FC236}">
                <a16:creationId xmlns:a16="http://schemas.microsoft.com/office/drawing/2014/main" id="{AFB05233-8F73-158B-C690-E5D4835574F1}"/>
              </a:ext>
            </a:extLst>
          </p:cNvPr>
          <p:cNvPicPr>
            <a:picLocks noChangeAspect="1"/>
          </p:cNvPicPr>
          <p:nvPr/>
        </p:nvPicPr>
        <p:blipFill>
          <a:blip r:embed="rId2">
            <a:extLst>
              <a:ext uri="{28A0092B-C50C-407E-A947-70E740481C1C}">
                <a14:useLocalDpi xmlns:a14="http://schemas.microsoft.com/office/drawing/2010/main" val="0"/>
              </a:ext>
            </a:extLst>
          </a:blip>
          <a:srcRect t="24652"/>
          <a:stretch/>
        </p:blipFill>
        <p:spPr>
          <a:xfrm>
            <a:off x="6402619" y="3567659"/>
            <a:ext cx="5789381" cy="3271603"/>
          </a:xfrm>
          <a:prstGeom prst="rect">
            <a:avLst/>
          </a:prstGeom>
        </p:spPr>
      </p:pic>
    </p:spTree>
    <p:extLst>
      <p:ext uri="{BB962C8B-B14F-4D97-AF65-F5344CB8AC3E}">
        <p14:creationId xmlns:p14="http://schemas.microsoft.com/office/powerpoint/2010/main" val="866058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standing in front of a table with a book and a cup&#10;&#10;AI-generated content may be incorrect.">
            <a:extLst>
              <a:ext uri="{FF2B5EF4-FFF2-40B4-BE49-F238E27FC236}">
                <a16:creationId xmlns:a16="http://schemas.microsoft.com/office/drawing/2014/main" id="{F07EFCF4-BFE9-239B-1541-5C645E37DF35}"/>
              </a:ext>
            </a:extLst>
          </p:cNvPr>
          <p:cNvPicPr>
            <a:picLocks noChangeAspect="1"/>
          </p:cNvPicPr>
          <p:nvPr/>
        </p:nvPicPr>
        <p:blipFill>
          <a:blip r:embed="rId2">
            <a:extLst>
              <a:ext uri="{28A0092B-C50C-407E-A947-70E740481C1C}">
                <a14:useLocalDpi xmlns:a14="http://schemas.microsoft.com/office/drawing/2010/main" val="0"/>
              </a:ext>
            </a:extLst>
          </a:blip>
          <a:srcRect l="3992" t="4065"/>
          <a:stretch/>
        </p:blipFill>
        <p:spPr>
          <a:xfrm>
            <a:off x="1889760" y="264160"/>
            <a:ext cx="8798560" cy="6593840"/>
          </a:xfrm>
          <a:prstGeom prst="rect">
            <a:avLst/>
          </a:prstGeom>
        </p:spPr>
      </p:pic>
    </p:spTree>
    <p:extLst>
      <p:ext uri="{BB962C8B-B14F-4D97-AF65-F5344CB8AC3E}">
        <p14:creationId xmlns:p14="http://schemas.microsoft.com/office/powerpoint/2010/main" val="1327577943"/>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1116</TotalTime>
  <Words>1960</Words>
  <Application>Microsoft Office PowerPoint</Application>
  <PresentationFormat>Widescreen</PresentationFormat>
  <Paragraphs>163</Paragraphs>
  <Slides>44</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Corbel</vt:lpstr>
      <vt:lpstr>Depth</vt:lpstr>
      <vt:lpstr>The Office of the Bishop of Algoma</vt:lpstr>
      <vt:lpstr>What are the Roles of  the Bishop?</vt:lpstr>
      <vt:lpstr>How People Experience the Bishop?</vt:lpstr>
      <vt:lpstr>PowerPoint Presentation</vt:lpstr>
      <vt:lpstr>How People Experience the Bishop?</vt:lpstr>
      <vt:lpstr>How People Experience the Bishop?</vt:lpstr>
      <vt:lpstr>PowerPoint Presentation</vt:lpstr>
      <vt:lpstr>How People Experience the Bishop?</vt:lpstr>
      <vt:lpstr>PowerPoint Presentation</vt:lpstr>
      <vt:lpstr>How People Experience the Bishop?</vt:lpstr>
      <vt:lpstr>Roles understood from People’s Experience</vt:lpstr>
      <vt:lpstr>Prayer and Study</vt:lpstr>
      <vt:lpstr>Work in the Province</vt:lpstr>
      <vt:lpstr>PowerPoint Presentation</vt:lpstr>
      <vt:lpstr>Work in the National Church and Anglican Communion</vt:lpstr>
      <vt:lpstr>Work in the National Church and Anglican Communion</vt:lpstr>
      <vt:lpstr>What are the Roles of  the Bishop?</vt:lpstr>
      <vt:lpstr>The Ordination of a Bishop,  the Examination</vt:lpstr>
      <vt:lpstr>The Ordination of a Bishop,  the Examination</vt:lpstr>
      <vt:lpstr>The Ordination of a Bishop,  the Examination</vt:lpstr>
      <vt:lpstr>Guard the faith, unity, and  discipline of the Church</vt:lpstr>
      <vt:lpstr>Continuity - Successor of the Apostles</vt:lpstr>
      <vt:lpstr>Teacher and Defender of the Faith</vt:lpstr>
      <vt:lpstr>Teacher and Defender of the Faith</vt:lpstr>
      <vt:lpstr>Provide for the  Administration of the  Sacraments of the New Covenant</vt:lpstr>
      <vt:lpstr>Provide for the Administration of the Sacraments of the New Covenant</vt:lpstr>
      <vt:lpstr>Ordain Priests and Deacons,  and to Join in Ordaining Bishops</vt:lpstr>
      <vt:lpstr>Raising Up Vocations</vt:lpstr>
      <vt:lpstr>Raising Up Vocations</vt:lpstr>
      <vt:lpstr>Be in all things a faithful  pastor and wholesome  example for the entire flock of Christ</vt:lpstr>
      <vt:lpstr>Care for Congregations</vt:lpstr>
      <vt:lpstr>Care for Congregations</vt:lpstr>
      <vt:lpstr>With your fellow bishops  you will share in the leadership of  the Church throughout the world</vt:lpstr>
      <vt:lpstr>Continuity - Instrument of Unity</vt:lpstr>
      <vt:lpstr>Continuity - Instrument of Unity</vt:lpstr>
      <vt:lpstr>PowerPoint Presentation</vt:lpstr>
      <vt:lpstr>Episcopally-led</vt:lpstr>
      <vt:lpstr>Synodically-governed</vt:lpstr>
      <vt:lpstr>Why does Algoma need to be led by a local Bishop?</vt:lpstr>
      <vt:lpstr>What are the Alternatives?</vt:lpstr>
      <vt:lpstr>Benefits of a Local Bishop</vt:lpstr>
      <vt:lpstr>The Office of the Bishop</vt:lpstr>
      <vt:lpstr>Conclusion</vt:lpstr>
      <vt:lpstr>Questions?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Swayze</dc:creator>
  <cp:lastModifiedBy>Ed Swayze</cp:lastModifiedBy>
  <cp:revision>82</cp:revision>
  <dcterms:created xsi:type="dcterms:W3CDTF">2024-02-20T20:59:06Z</dcterms:created>
  <dcterms:modified xsi:type="dcterms:W3CDTF">2025-04-30T03:14:45Z</dcterms:modified>
</cp:coreProperties>
</file>