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318" r:id="rId2"/>
    <p:sldId id="346" r:id="rId3"/>
    <p:sldId id="309" r:id="rId4"/>
    <p:sldId id="259" r:id="rId5"/>
    <p:sldId id="310" r:id="rId6"/>
    <p:sldId id="257" r:id="rId7"/>
    <p:sldId id="306" r:id="rId8"/>
    <p:sldId id="300" r:id="rId9"/>
    <p:sldId id="307" r:id="rId10"/>
    <p:sldId id="299" r:id="rId11"/>
    <p:sldId id="302" r:id="rId12"/>
    <p:sldId id="308" r:id="rId13"/>
    <p:sldId id="313" r:id="rId14"/>
    <p:sldId id="298" r:id="rId15"/>
    <p:sldId id="283" r:id="rId16"/>
    <p:sldId id="311" r:id="rId17"/>
    <p:sldId id="350" r:id="rId18"/>
    <p:sldId id="303" r:id="rId19"/>
    <p:sldId id="301" r:id="rId20"/>
    <p:sldId id="261" r:id="rId21"/>
    <p:sldId id="315" r:id="rId22"/>
    <p:sldId id="277" r:id="rId23"/>
    <p:sldId id="317" r:id="rId24"/>
    <p:sldId id="316" r:id="rId25"/>
    <p:sldId id="347" r:id="rId26"/>
    <p:sldId id="320" r:id="rId27"/>
    <p:sldId id="297" r:id="rId28"/>
    <p:sldId id="275" r:id="rId29"/>
    <p:sldId id="323" r:id="rId30"/>
    <p:sldId id="291" r:id="rId31"/>
    <p:sldId id="324" r:id="rId32"/>
    <p:sldId id="319" r:id="rId33"/>
    <p:sldId id="325" r:id="rId34"/>
    <p:sldId id="326" r:id="rId35"/>
    <p:sldId id="293" r:id="rId36"/>
    <p:sldId id="276" r:id="rId37"/>
    <p:sldId id="289" r:id="rId38"/>
    <p:sldId id="327" r:id="rId39"/>
    <p:sldId id="328" r:id="rId40"/>
    <p:sldId id="278" r:id="rId41"/>
    <p:sldId id="329" r:id="rId42"/>
    <p:sldId id="330" r:id="rId43"/>
    <p:sldId id="279" r:id="rId44"/>
    <p:sldId id="331" r:id="rId45"/>
    <p:sldId id="332" r:id="rId46"/>
    <p:sldId id="294" r:id="rId47"/>
    <p:sldId id="290" r:id="rId48"/>
    <p:sldId id="281" r:id="rId49"/>
    <p:sldId id="333" r:id="rId50"/>
    <p:sldId id="334" r:id="rId51"/>
    <p:sldId id="282" r:id="rId52"/>
    <p:sldId id="335" r:id="rId53"/>
    <p:sldId id="285" r:id="rId54"/>
    <p:sldId id="314" r:id="rId55"/>
    <p:sldId id="336" r:id="rId56"/>
    <p:sldId id="284" r:id="rId57"/>
    <p:sldId id="337" r:id="rId58"/>
    <p:sldId id="338" r:id="rId59"/>
    <p:sldId id="286" r:id="rId60"/>
    <p:sldId id="339" r:id="rId61"/>
    <p:sldId id="340" r:id="rId62"/>
    <p:sldId id="287" r:id="rId63"/>
    <p:sldId id="341" r:id="rId64"/>
    <p:sldId id="342" r:id="rId65"/>
    <p:sldId id="343" r:id="rId66"/>
    <p:sldId id="344" r:id="rId67"/>
    <p:sldId id="348" r:id="rId68"/>
    <p:sldId id="288" r:id="rId69"/>
    <p:sldId id="349" r:id="rId70"/>
    <p:sldId id="296" r:id="rId7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6" d="100"/>
          <a:sy n="56" d="100"/>
        </p:scale>
        <p:origin x="420" y="114"/>
      </p:cViewPr>
      <p:guideLst/>
    </p:cSldViewPr>
  </p:slideViewPr>
  <p:outlineViewPr>
    <p:cViewPr>
      <p:scale>
        <a:sx n="33" d="100"/>
        <a:sy n="33" d="100"/>
      </p:scale>
      <p:origin x="0" y="-14316"/>
    </p:cViewPr>
  </p:outlineViewPr>
  <p:notesTextViewPr>
    <p:cViewPr>
      <p:scale>
        <a:sx n="1" d="1"/>
        <a:sy n="1" d="1"/>
      </p:scale>
      <p:origin x="0" y="0"/>
    </p:cViewPr>
  </p:notesTextViewPr>
  <p:notesViewPr>
    <p:cSldViewPr snapToGrid="0">
      <p:cViewPr varScale="1">
        <p:scale>
          <a:sx n="52" d="100"/>
          <a:sy n="52" d="100"/>
        </p:scale>
        <p:origin x="201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62896601933448E-2"/>
          <c:y val="0.13799364701156289"/>
          <c:w val="0.80216944647355015"/>
          <c:h val="0.53839232898018952"/>
        </c:manualLayout>
      </c:layout>
      <c:lineChart>
        <c:grouping val="standard"/>
        <c:varyColors val="0"/>
        <c:ser>
          <c:idx val="0"/>
          <c:order val="0"/>
          <c:tx>
            <c:strRef>
              <c:f>Sheet1!$A$3</c:f>
              <c:strCache>
                <c:ptCount val="1"/>
                <c:pt idx="0">
                  <c:v>offerings</c:v>
                </c:pt>
              </c:strCache>
            </c:strRef>
          </c:tx>
          <c:spPr>
            <a:ln w="76200" cap="rnd">
              <a:solidFill>
                <a:schemeClr val="accent1"/>
              </a:solidFill>
              <a:round/>
            </a:ln>
            <a:effectLst/>
          </c:spPr>
          <c:marker>
            <c:symbol val="none"/>
          </c:marker>
          <c:cat>
            <c:strRef>
              <c:f>Sheet1!$B$1:$G$1</c:f>
              <c:strCache>
                <c:ptCount val="6"/>
                <c:pt idx="0">
                  <c:v>2009</c:v>
                </c:pt>
                <c:pt idx="1">
                  <c:v>2011</c:v>
                </c:pt>
                <c:pt idx="2">
                  <c:v>2013</c:v>
                </c:pt>
                <c:pt idx="3">
                  <c:v>2015</c:v>
                </c:pt>
                <c:pt idx="4">
                  <c:v>2017</c:v>
                </c:pt>
                <c:pt idx="5">
                  <c:v>2019</c:v>
                </c:pt>
              </c:strCache>
            </c:strRef>
          </c:cat>
          <c:val>
            <c:numRef>
              <c:f>Sheet1!$B$3:$G$3</c:f>
              <c:numCache>
                <c:formatCode>_(* #,##0_);_(* \(#,##0\);_(* "-"_);_(@_)</c:formatCode>
                <c:ptCount val="6"/>
                <c:pt idx="0" formatCode="#,##0">
                  <c:v>4810731</c:v>
                </c:pt>
                <c:pt idx="1">
                  <c:v>4712227</c:v>
                </c:pt>
                <c:pt idx="2">
                  <c:v>4692470</c:v>
                </c:pt>
                <c:pt idx="3">
                  <c:v>4614874</c:v>
                </c:pt>
                <c:pt idx="4">
                  <c:v>4366865</c:v>
                </c:pt>
                <c:pt idx="5">
                  <c:v>4045452</c:v>
                </c:pt>
              </c:numCache>
            </c:numRef>
          </c:val>
          <c:smooth val="0"/>
          <c:extLst>
            <c:ext xmlns:c16="http://schemas.microsoft.com/office/drawing/2014/chart" uri="{C3380CC4-5D6E-409C-BE32-E72D297353CC}">
              <c16:uniqueId val="{00000000-9F02-4087-85C6-EA6907187D45}"/>
            </c:ext>
          </c:extLst>
        </c:ser>
        <c:dLbls>
          <c:showLegendKey val="0"/>
          <c:showVal val="0"/>
          <c:showCatName val="0"/>
          <c:showSerName val="0"/>
          <c:showPercent val="0"/>
          <c:showBubbleSize val="0"/>
        </c:dLbls>
        <c:marker val="1"/>
        <c:smooth val="0"/>
        <c:axId val="228084992"/>
        <c:axId val="228085712"/>
      </c:lineChart>
      <c:lineChart>
        <c:grouping val="standard"/>
        <c:varyColors val="0"/>
        <c:ser>
          <c:idx val="1"/>
          <c:order val="1"/>
          <c:tx>
            <c:strRef>
              <c:f>Sheet1!$A$2</c:f>
              <c:strCache>
                <c:ptCount val="1"/>
                <c:pt idx="0">
                  <c:v>attendance</c:v>
                </c:pt>
              </c:strCache>
            </c:strRef>
          </c:tx>
          <c:spPr>
            <a:ln w="76200" cap="rnd">
              <a:solidFill>
                <a:schemeClr val="accent2"/>
              </a:solidFill>
              <a:prstDash val="sysDash"/>
              <a:round/>
            </a:ln>
            <a:effectLst/>
          </c:spPr>
          <c:marker>
            <c:symbol val="none"/>
          </c:marker>
          <c:cat>
            <c:strRef>
              <c:f>Sheet1!$B$1:$G$1</c:f>
              <c:strCache>
                <c:ptCount val="6"/>
                <c:pt idx="0">
                  <c:v>2009</c:v>
                </c:pt>
                <c:pt idx="1">
                  <c:v>2011</c:v>
                </c:pt>
                <c:pt idx="2">
                  <c:v>2013</c:v>
                </c:pt>
                <c:pt idx="3">
                  <c:v>2015</c:v>
                </c:pt>
                <c:pt idx="4">
                  <c:v>2017</c:v>
                </c:pt>
                <c:pt idx="5">
                  <c:v>2019</c:v>
                </c:pt>
              </c:strCache>
            </c:strRef>
          </c:cat>
          <c:val>
            <c:numRef>
              <c:f>Sheet1!$B$2:$G$2</c:f>
              <c:numCache>
                <c:formatCode>_(* #,##0_);_(* \(#,##0\);_(* "-"_);_(@_)</c:formatCode>
                <c:ptCount val="6"/>
                <c:pt idx="0" formatCode="#,##0">
                  <c:v>3788.4</c:v>
                </c:pt>
                <c:pt idx="1">
                  <c:v>3453</c:v>
                </c:pt>
                <c:pt idx="2">
                  <c:v>3274</c:v>
                </c:pt>
                <c:pt idx="3">
                  <c:v>2932</c:v>
                </c:pt>
                <c:pt idx="4">
                  <c:v>2724</c:v>
                </c:pt>
                <c:pt idx="5">
                  <c:v>2370</c:v>
                </c:pt>
              </c:numCache>
            </c:numRef>
          </c:val>
          <c:smooth val="0"/>
          <c:extLst>
            <c:ext xmlns:c16="http://schemas.microsoft.com/office/drawing/2014/chart" uri="{C3380CC4-5D6E-409C-BE32-E72D297353CC}">
              <c16:uniqueId val="{00000001-9F02-4087-85C6-EA6907187D45}"/>
            </c:ext>
          </c:extLst>
        </c:ser>
        <c:dLbls>
          <c:showLegendKey val="0"/>
          <c:showVal val="0"/>
          <c:showCatName val="0"/>
          <c:showSerName val="0"/>
          <c:showPercent val="0"/>
          <c:showBubbleSize val="0"/>
        </c:dLbls>
        <c:marker val="1"/>
        <c:smooth val="0"/>
        <c:axId val="508963224"/>
        <c:axId val="508958544"/>
      </c:lineChart>
      <c:catAx>
        <c:axId val="22808499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2"/>
                </a:solidFill>
                <a:latin typeface="+mn-lt"/>
                <a:ea typeface="+mn-ea"/>
                <a:cs typeface="+mn-cs"/>
              </a:defRPr>
            </a:pPr>
            <a:endParaRPr lang="en-US"/>
          </a:p>
        </c:txPr>
        <c:crossAx val="228085712"/>
        <c:crosses val="autoZero"/>
        <c:auto val="1"/>
        <c:lblAlgn val="ctr"/>
        <c:lblOffset val="100"/>
        <c:noMultiLvlLbl val="0"/>
      </c:catAx>
      <c:valAx>
        <c:axId val="228085712"/>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2"/>
                </a:solidFill>
                <a:latin typeface="+mn-lt"/>
                <a:ea typeface="+mn-ea"/>
                <a:cs typeface="+mn-cs"/>
              </a:defRPr>
            </a:pPr>
            <a:endParaRPr lang="en-US"/>
          </a:p>
        </c:txPr>
        <c:crossAx val="228084992"/>
        <c:crosses val="autoZero"/>
        <c:crossBetween val="between"/>
        <c:majorUnit val="400000"/>
      </c:valAx>
      <c:valAx>
        <c:axId val="50895854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2"/>
                </a:solidFill>
                <a:latin typeface="+mn-lt"/>
                <a:ea typeface="+mn-ea"/>
                <a:cs typeface="+mn-cs"/>
              </a:defRPr>
            </a:pPr>
            <a:endParaRPr lang="en-US"/>
          </a:p>
        </c:txPr>
        <c:crossAx val="508963224"/>
        <c:crosses val="max"/>
        <c:crossBetween val="between"/>
        <c:majorUnit val="1000"/>
      </c:valAx>
      <c:catAx>
        <c:axId val="508963224"/>
        <c:scaling>
          <c:orientation val="minMax"/>
        </c:scaling>
        <c:delete val="1"/>
        <c:axPos val="b"/>
        <c:numFmt formatCode="General" sourceLinked="1"/>
        <c:majorTickMark val="out"/>
        <c:minorTickMark val="none"/>
        <c:tickLblPos val="nextTo"/>
        <c:crossAx val="5089585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CBAC986-68EE-4385-A4E1-F2A74407603E}" type="datetimeFigureOut">
              <a:rPr lang="en-CA" smtClean="0"/>
              <a:t>29-Apr-2025</a:t>
            </a:fld>
            <a:endParaRPr lang="en-CA"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90D0FCF-0E17-4F28-83A5-81E7CA63A1DC}" type="slidenum">
              <a:rPr lang="en-CA" smtClean="0"/>
              <a:t>‹#›</a:t>
            </a:fld>
            <a:endParaRPr lang="en-CA" dirty="0"/>
          </a:p>
        </p:txBody>
      </p:sp>
    </p:spTree>
    <p:extLst>
      <p:ext uri="{BB962C8B-B14F-4D97-AF65-F5344CB8AC3E}">
        <p14:creationId xmlns:p14="http://schemas.microsoft.com/office/powerpoint/2010/main" val="241152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hecanadianencyclopedia.ca/en/article/upper-canada/"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thecanadianencyclopedia.ca/en/article/lower-canad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46"/>
              </a:spcAft>
            </a:pPr>
            <a:r>
              <a:rPr lang="en-CA" sz="1300" kern="100" dirty="0">
                <a:latin typeface="Calibri" panose="020F0502020204030204" pitchFamily="34" charset="0"/>
                <a:ea typeface="Calibri" panose="020F0502020204030204" pitchFamily="34" charset="0"/>
                <a:cs typeface="Times New Roman" panose="02020603050405020304" pitchFamily="18" charset="0"/>
              </a:rPr>
              <a:t>This presentation addresses:</a:t>
            </a:r>
          </a:p>
          <a:p>
            <a:pPr marL="362480" indent="-362480">
              <a:lnSpc>
                <a:spcPct val="115000"/>
              </a:lnSpc>
              <a:buFont typeface="Symbol" panose="05050102010706020507" pitchFamily="18" charset="2"/>
              <a:buChar char=""/>
            </a:pPr>
            <a:r>
              <a:rPr lang="en-CA" sz="1300" kern="100" dirty="0">
                <a:latin typeface="Calibri" panose="020F0502020204030204" pitchFamily="34" charset="0"/>
                <a:ea typeface="Calibri" panose="020F0502020204030204" pitchFamily="34" charset="0"/>
                <a:cs typeface="Times New Roman" panose="02020603050405020304" pitchFamily="18" charset="0"/>
              </a:rPr>
              <a:t>the foundation of the episcopacy from scripture and the history of the early church, </a:t>
            </a:r>
          </a:p>
          <a:p>
            <a:pPr marL="362480" indent="-362480">
              <a:lnSpc>
                <a:spcPct val="115000"/>
              </a:lnSpc>
              <a:buFont typeface="Symbol" panose="05050102010706020507" pitchFamily="18" charset="2"/>
              <a:buChar char=""/>
            </a:pPr>
            <a:r>
              <a:rPr lang="en-CA" sz="1300" kern="100" dirty="0">
                <a:latin typeface="Calibri" panose="020F0502020204030204" pitchFamily="34" charset="0"/>
                <a:ea typeface="Calibri" panose="020F0502020204030204" pitchFamily="34" charset="0"/>
                <a:cs typeface="Times New Roman" panose="02020603050405020304" pitchFamily="18" charset="0"/>
              </a:rPr>
              <a:t>the history of the establishment of the Anglican episcopacy in Canada.</a:t>
            </a:r>
          </a:p>
          <a:p>
            <a:pPr marL="362480" indent="-362480">
              <a:lnSpc>
                <a:spcPct val="115000"/>
              </a:lnSpc>
              <a:buFont typeface="Symbol" panose="05050102010706020507" pitchFamily="18" charset="2"/>
              <a:buChar char=""/>
            </a:pPr>
            <a:r>
              <a:rPr lang="en-CA" sz="1300" kern="100" dirty="0">
                <a:latin typeface="Calibri" panose="020F0502020204030204" pitchFamily="34" charset="0"/>
                <a:ea typeface="Calibri" panose="020F0502020204030204" pitchFamily="34" charset="0"/>
                <a:cs typeface="Times New Roman" panose="02020603050405020304" pitchFamily="18" charset="0"/>
              </a:rPr>
              <a:t>The role of the Bishop of Algoma</a:t>
            </a:r>
          </a:p>
        </p:txBody>
      </p:sp>
      <p:sp>
        <p:nvSpPr>
          <p:cNvPr id="4" name="Slide Number Placeholder 3"/>
          <p:cNvSpPr>
            <a:spLocks noGrp="1"/>
          </p:cNvSpPr>
          <p:nvPr>
            <p:ph type="sldNum" sz="quarter" idx="5"/>
          </p:nvPr>
        </p:nvSpPr>
        <p:spPr/>
        <p:txBody>
          <a:bodyPr/>
          <a:lstStyle/>
          <a:p>
            <a:fld id="{C90D0FCF-0E17-4F28-83A5-81E7CA63A1DC}" type="slidenum">
              <a:rPr lang="en-CA" smtClean="0"/>
              <a:t>1</a:t>
            </a:fld>
            <a:endParaRPr lang="en-CA" dirty="0"/>
          </a:p>
        </p:txBody>
      </p:sp>
    </p:spTree>
    <p:extLst>
      <p:ext uri="{BB962C8B-B14F-4D97-AF65-F5344CB8AC3E}">
        <p14:creationId xmlns:p14="http://schemas.microsoft.com/office/powerpoint/2010/main" val="122821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CA" sz="1300" dirty="0"/>
              <a:t>Demonstrates that the role is present, probable date of the Letter to Titus is 100 – 125 CE</a:t>
            </a:r>
          </a:p>
          <a:p>
            <a:pPr marL="181240" indent="-181240" defTabSz="966612">
              <a:buFont typeface="Arial" panose="020B0604020202020204" pitchFamily="34" charset="0"/>
              <a:buChar char="•"/>
              <a:defRPr/>
            </a:pPr>
            <a:r>
              <a:rPr lang="en-CA" sz="1300" dirty="0"/>
              <a:t>Evidence of a role as teacher and defender of the faith</a:t>
            </a:r>
          </a:p>
          <a:p>
            <a:pPr marL="181240" indent="-181240" defTabSz="966612">
              <a:buFont typeface="Arial" panose="020B0604020202020204" pitchFamily="34" charset="0"/>
              <a:buChar char="•"/>
              <a:defRPr/>
            </a:pPr>
            <a:r>
              <a:rPr lang="en-CA" sz="1300" dirty="0"/>
              <a:t>1 Timothy 3: 1-7 is a similar text</a:t>
            </a:r>
          </a:p>
          <a:p>
            <a:pPr marL="181240" indent="-181240" defTabSz="966612">
              <a:buFont typeface="Arial" panose="020B0604020202020204" pitchFamily="34" charset="0"/>
              <a:buChar char="•"/>
              <a:defRPr/>
            </a:pPr>
            <a:r>
              <a:rPr lang="en-CA" sz="1900" dirty="0">
                <a:latin typeface="Calibri" panose="020F0502020204030204" pitchFamily="34" charset="0"/>
                <a:ea typeface="Aptos" panose="020B0004020202020204" pitchFamily="34" charset="0"/>
                <a:cs typeface="Times New Roman" panose="02020603050405020304" pitchFamily="18" charset="0"/>
              </a:rPr>
              <a:t>From the Consecration of a Bishop (BAS) </a:t>
            </a:r>
            <a:r>
              <a:rPr lang="en-CA" sz="1900" u="sng" dirty="0">
                <a:latin typeface="Calibri" panose="020F0502020204030204" pitchFamily="34" charset="0"/>
                <a:ea typeface="Aptos" panose="020B0004020202020204" pitchFamily="34" charset="0"/>
                <a:cs typeface="Times New Roman" panose="02020603050405020304" pitchFamily="18" charset="0"/>
              </a:rPr>
              <a:t>to be in all things a faithful pastor and wholesome example for the entire flock of Christ</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10</a:t>
            </a:fld>
            <a:endParaRPr lang="en-CA" dirty="0"/>
          </a:p>
        </p:txBody>
      </p:sp>
    </p:spTree>
    <p:extLst>
      <p:ext uri="{BB962C8B-B14F-4D97-AF65-F5344CB8AC3E}">
        <p14:creationId xmlns:p14="http://schemas.microsoft.com/office/powerpoint/2010/main" val="39506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a:t>
            </a:r>
            <a:r>
              <a:rPr lang="en-CA" baseline="0" dirty="0"/>
              <a:t> </a:t>
            </a:r>
            <a:r>
              <a:rPr lang="en-CA" u="sng" baseline="0" dirty="0"/>
              <a:t>For All the Saints: Prayers and Readings for Saints Days</a:t>
            </a:r>
            <a:r>
              <a:rPr lang="en-CA" u="none" baseline="0" dirty="0"/>
              <a:t> </a:t>
            </a:r>
            <a:r>
              <a:rPr lang="en-CA" baseline="0" dirty="0"/>
              <a:t>p. 308</a:t>
            </a:r>
          </a:p>
          <a:p>
            <a:r>
              <a:rPr lang="en-CA" baseline="0" dirty="0"/>
              <a:t>Antioch was a major Christian centre. Paul and Barnabas were commissioned there for their missionary work to the Gentiles (Acts 13:1-3). The Gospel of Matthew is thought to be written at Antioch.</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11</a:t>
            </a:fld>
            <a:endParaRPr lang="en-CA" dirty="0"/>
          </a:p>
        </p:txBody>
      </p:sp>
    </p:spTree>
    <p:extLst>
      <p:ext uri="{BB962C8B-B14F-4D97-AF65-F5344CB8AC3E}">
        <p14:creationId xmlns:p14="http://schemas.microsoft.com/office/powerpoint/2010/main" val="305512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Dealing with schism and the Judaizers</a:t>
            </a:r>
            <a:r>
              <a:rPr lang="en-CA" baseline="0" dirty="0"/>
              <a:t> are themes in St. Ignatius’ writings. Docetism was a heresy in his time.</a:t>
            </a:r>
          </a:p>
          <a:p>
            <a:r>
              <a:rPr lang="en-CA" baseline="0" dirty="0"/>
              <a:t>Following the bishop is a strategy to maintain the unity of the church.</a:t>
            </a:r>
          </a:p>
          <a:p>
            <a:endParaRPr lang="en-CA" baseline="0" dirty="0"/>
          </a:p>
          <a:p>
            <a:r>
              <a:rPr lang="en-CA" baseline="0" dirty="0"/>
              <a:t>Note that the celebration of the Eucharist is done by the bishop or someone he authorises.</a:t>
            </a:r>
          </a:p>
          <a:p>
            <a:endParaRPr lang="en-CA" baseline="0" dirty="0"/>
          </a:p>
          <a:p>
            <a:r>
              <a:rPr lang="en-CA" baseline="0" dirty="0"/>
              <a:t>The three-fold order of ministry is present in the letters if Ignatius, however, it would be the 4</a:t>
            </a:r>
            <a:r>
              <a:rPr lang="en-CA" baseline="30000" dirty="0"/>
              <a:t>th</a:t>
            </a:r>
            <a:r>
              <a:rPr lang="en-CA" baseline="0" dirty="0"/>
              <a:t> century before the three-fold order of ministry was used across the church.</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12</a:t>
            </a:fld>
            <a:endParaRPr lang="en-CA" dirty="0"/>
          </a:p>
        </p:txBody>
      </p:sp>
    </p:spTree>
    <p:extLst>
      <p:ext uri="{BB962C8B-B14F-4D97-AF65-F5344CB8AC3E}">
        <p14:creationId xmlns:p14="http://schemas.microsoft.com/office/powerpoint/2010/main" val="3759876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Diocese of Toronto has 2 suffragan bishops.</a:t>
            </a:r>
          </a:p>
          <a:p>
            <a:endParaRPr lang="en-CA" dirty="0"/>
          </a:p>
          <a:p>
            <a:pPr defTabSz="966612">
              <a:defRPr/>
            </a:pPr>
            <a:r>
              <a:rPr lang="en-CA" sz="1300" kern="100" dirty="0">
                <a:latin typeface="Calibri" panose="020F0502020204030204" pitchFamily="34" charset="0"/>
                <a:ea typeface="Aptos" panose="020B0004020202020204" pitchFamily="34" charset="0"/>
                <a:cs typeface="Times New Roman" panose="02020603050405020304" pitchFamily="18" charset="0"/>
              </a:rPr>
              <a:t>A bishop may be appointed an Incumbent of a parish or be retired.</a:t>
            </a:r>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14</a:t>
            </a:fld>
            <a:endParaRPr lang="en-CA" dirty="0"/>
          </a:p>
        </p:txBody>
      </p:sp>
    </p:spTree>
    <p:extLst>
      <p:ext uri="{BB962C8B-B14F-4D97-AF65-F5344CB8AC3E}">
        <p14:creationId xmlns:p14="http://schemas.microsoft.com/office/powerpoint/2010/main" val="193924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the dates of the founding of Canadian dioceses and provinces www.anglican.ca/ask/faq/</a:t>
            </a:r>
          </a:p>
        </p:txBody>
      </p:sp>
      <p:sp>
        <p:nvSpPr>
          <p:cNvPr id="4" name="Slide Number Placeholder 3"/>
          <p:cNvSpPr>
            <a:spLocks noGrp="1"/>
          </p:cNvSpPr>
          <p:nvPr>
            <p:ph type="sldNum" sz="quarter" idx="5"/>
          </p:nvPr>
        </p:nvSpPr>
        <p:spPr/>
        <p:txBody>
          <a:bodyPr/>
          <a:lstStyle/>
          <a:p>
            <a:fld id="{C90D0FCF-0E17-4F28-83A5-81E7CA63A1DC}" type="slidenum">
              <a:rPr lang="en-CA" smtClean="0"/>
              <a:t>15</a:t>
            </a:fld>
            <a:endParaRPr lang="en-CA" dirty="0"/>
          </a:p>
        </p:txBody>
      </p:sp>
    </p:spTree>
    <p:extLst>
      <p:ext uri="{BB962C8B-B14F-4D97-AF65-F5344CB8AC3E}">
        <p14:creationId xmlns:p14="http://schemas.microsoft.com/office/powerpoint/2010/main" val="3230180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sz="1300" i="1" dirty="0"/>
              <a:t>The Constitution and Canons of the Provincial Synod of the Ecclesiastical Province of Ontario Canon III - The Election and Resignation of Bishops </a:t>
            </a:r>
          </a:p>
          <a:p>
            <a:pPr defTabSz="966612">
              <a:defRPr/>
            </a:pPr>
            <a:endParaRPr lang="en-CA" sz="1300" dirty="0"/>
          </a:p>
          <a:p>
            <a:r>
              <a:rPr lang="en-CA" i="1" dirty="0"/>
              <a:t>Diocese</a:t>
            </a:r>
            <a:r>
              <a:rPr lang="en-CA" i="1" baseline="0" dirty="0"/>
              <a:t> of Algoma </a:t>
            </a:r>
            <a:r>
              <a:rPr lang="en-CA" b="0" i="1" baseline="0" dirty="0"/>
              <a:t>Canon A-1 The Election of a Bishop </a:t>
            </a:r>
            <a:r>
              <a:rPr lang="en-CA" baseline="0" dirty="0"/>
              <a:t>sets out the procedures for the election of a bishop under the direction of the Metropolitan.</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16</a:t>
            </a:fld>
            <a:endParaRPr lang="en-CA" dirty="0"/>
          </a:p>
        </p:txBody>
      </p:sp>
    </p:spTree>
    <p:extLst>
      <p:ext uri="{BB962C8B-B14F-4D97-AF65-F5344CB8AC3E}">
        <p14:creationId xmlns:p14="http://schemas.microsoft.com/office/powerpoint/2010/main" val="1435386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18</a:t>
            </a:fld>
            <a:endParaRPr lang="en-CA" dirty="0"/>
          </a:p>
        </p:txBody>
      </p:sp>
    </p:spTree>
    <p:extLst>
      <p:ext uri="{BB962C8B-B14F-4D97-AF65-F5344CB8AC3E}">
        <p14:creationId xmlns:p14="http://schemas.microsoft.com/office/powerpoint/2010/main" val="22944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This slide does not speak to episcopal origins,</a:t>
            </a:r>
            <a:r>
              <a:rPr lang="en-CA" baseline="0" dirty="0"/>
              <a:t> but it provides context for the growth of the church</a:t>
            </a:r>
            <a:endParaRPr lang="en-CA" dirty="0"/>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19</a:t>
            </a:fld>
            <a:endParaRPr lang="en-CA" dirty="0"/>
          </a:p>
        </p:txBody>
      </p:sp>
    </p:spTree>
    <p:extLst>
      <p:ext uri="{BB962C8B-B14F-4D97-AF65-F5344CB8AC3E}">
        <p14:creationId xmlns:p14="http://schemas.microsoft.com/office/powerpoint/2010/main" val="3099095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53B5CE9-7E9F-4268-A2DB-73B4D167DB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anose="02020603050405020304" pitchFamily="18" charset="0"/>
                <a:cs typeface="Times New Roman" panose="02020603050405020304" pitchFamily="18" charset="0"/>
              </a:defRPr>
            </a:lvl1pPr>
            <a:lvl2pPr marL="800294" indent="-307805" eaLnBrk="0" hangingPunct="0">
              <a:defRPr sz="2500">
                <a:solidFill>
                  <a:schemeClr val="tx1"/>
                </a:solidFill>
                <a:latin typeface="Times New Roman" panose="02020603050405020304" pitchFamily="18" charset="0"/>
                <a:cs typeface="Times New Roman" panose="02020603050405020304" pitchFamily="18" charset="0"/>
              </a:defRPr>
            </a:lvl2pPr>
            <a:lvl3pPr marL="1231222" indent="-246244" eaLnBrk="0" hangingPunct="0">
              <a:defRPr sz="2500">
                <a:solidFill>
                  <a:schemeClr val="tx1"/>
                </a:solidFill>
                <a:latin typeface="Times New Roman" panose="02020603050405020304" pitchFamily="18" charset="0"/>
                <a:cs typeface="Times New Roman" panose="02020603050405020304" pitchFamily="18" charset="0"/>
              </a:defRPr>
            </a:lvl3pPr>
            <a:lvl4pPr marL="1723711" indent="-246244" eaLnBrk="0" hangingPunct="0">
              <a:defRPr sz="2500">
                <a:solidFill>
                  <a:schemeClr val="tx1"/>
                </a:solidFill>
                <a:latin typeface="Times New Roman" panose="02020603050405020304" pitchFamily="18" charset="0"/>
                <a:cs typeface="Times New Roman" panose="02020603050405020304" pitchFamily="18" charset="0"/>
              </a:defRPr>
            </a:lvl4pPr>
            <a:lvl5pPr marL="2216201" indent="-246244" eaLnBrk="0" hangingPunct="0">
              <a:defRPr sz="2500">
                <a:solidFill>
                  <a:schemeClr val="tx1"/>
                </a:solidFill>
                <a:latin typeface="Times New Roman" panose="02020603050405020304" pitchFamily="18" charset="0"/>
                <a:cs typeface="Times New Roman" panose="02020603050405020304" pitchFamily="18" charset="0"/>
              </a:defRPr>
            </a:lvl5pPr>
            <a:lvl6pPr marL="2708689" indent="-246244"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201178" indent="-246244"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693667" indent="-246244"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186156" indent="-246244"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E3E0D56C-1A6C-4040-86C3-530B77772C4A}" type="slidenum">
              <a:rPr lang="en-CA" altLang="en-US" sz="1300"/>
              <a:pPr eaLnBrk="1" hangingPunct="1"/>
              <a:t>20</a:t>
            </a:fld>
            <a:endParaRPr lang="en-CA" altLang="en-US" sz="1300"/>
          </a:p>
        </p:txBody>
      </p:sp>
      <p:sp>
        <p:nvSpPr>
          <p:cNvPr id="25603" name="Rectangle 2">
            <a:extLst>
              <a:ext uri="{FF2B5EF4-FFF2-40B4-BE49-F238E27FC236}">
                <a16:creationId xmlns:a16="http://schemas.microsoft.com/office/drawing/2014/main" id="{18A4C7C1-809A-4C63-A4D3-8C8DE810651A}"/>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D9F8686-80F9-4CCA-88BE-EE3316EF4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The territory of the Diocese of Algoma was part</a:t>
            </a:r>
            <a:r>
              <a:rPr lang="en-CA" baseline="0" dirty="0"/>
              <a:t> of the Diocese of Toronto in 1839</a:t>
            </a:r>
          </a:p>
        </p:txBody>
      </p:sp>
      <p:sp>
        <p:nvSpPr>
          <p:cNvPr id="4" name="Slide Number Placeholder 3"/>
          <p:cNvSpPr>
            <a:spLocks noGrp="1"/>
          </p:cNvSpPr>
          <p:nvPr>
            <p:ph type="sldNum" sz="quarter" idx="5"/>
          </p:nvPr>
        </p:nvSpPr>
        <p:spPr/>
        <p:txBody>
          <a:bodyPr/>
          <a:lstStyle/>
          <a:p>
            <a:fld id="{C90D0FCF-0E17-4F28-83A5-81E7CA63A1DC}" type="slidenum">
              <a:rPr lang="en-CA" smtClean="0"/>
              <a:t>21</a:t>
            </a:fld>
            <a:endParaRPr lang="en-CA" dirty="0"/>
          </a:p>
        </p:txBody>
      </p:sp>
    </p:spTree>
    <p:extLst>
      <p:ext uri="{BB962C8B-B14F-4D97-AF65-F5344CB8AC3E}">
        <p14:creationId xmlns:p14="http://schemas.microsoft.com/office/powerpoint/2010/main" val="73239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a:t>
            </a:fld>
            <a:endParaRPr lang="en-CA" dirty="0"/>
          </a:p>
        </p:txBody>
      </p:sp>
    </p:spTree>
    <p:extLst>
      <p:ext uri="{BB962C8B-B14F-4D97-AF65-F5344CB8AC3E}">
        <p14:creationId xmlns:p14="http://schemas.microsoft.com/office/powerpoint/2010/main" val="84675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900" dirty="0"/>
              <a:t>The Church of England was losing its revenue from the government, and it needed to raise funds from parishioners. </a:t>
            </a:r>
            <a:r>
              <a:rPr lang="en-CA" sz="1900" dirty="0">
                <a:latin typeface="Calibri" panose="020F0502020204030204" pitchFamily="34" charset="0"/>
                <a:ea typeface="Calibri" panose="020F0502020204030204" pitchFamily="34" charset="0"/>
                <a:cs typeface="Times New Roman" panose="02020603050405020304" pitchFamily="18" charset="0"/>
              </a:rPr>
              <a:t>the church needed lay representation in order to raise funds by collecting an offering during a worship service.</a:t>
            </a:r>
            <a:endParaRPr lang="en-CA" sz="1900" dirty="0"/>
          </a:p>
          <a:p>
            <a:endParaRPr lang="en-CA" sz="1900" i="1" dirty="0">
              <a:latin typeface="Calibri" panose="020F0502020204030204" pitchFamily="34" charset="0"/>
              <a:ea typeface="Calibri" panose="020F0502020204030204" pitchFamily="34" charset="0"/>
              <a:cs typeface="Times New Roman" panose="02020603050405020304" pitchFamily="18" charset="0"/>
            </a:endParaRPr>
          </a:p>
          <a:p>
            <a:r>
              <a:rPr lang="en-CA" sz="1900" i="1" dirty="0">
                <a:latin typeface="Calibri" panose="020F0502020204030204" pitchFamily="34" charset="0"/>
                <a:ea typeface="Calibri" panose="020F0502020204030204" pitchFamily="34" charset="0"/>
                <a:cs typeface="Times New Roman" panose="02020603050405020304" pitchFamily="18" charset="0"/>
              </a:rPr>
              <a:t>The following is background</a:t>
            </a:r>
          </a:p>
          <a:p>
            <a:pPr lvl="0"/>
            <a:r>
              <a:rPr lang="en-CA" sz="1300" dirty="0"/>
              <a:t>The Mackenzie Rebellion happened in 1837.</a:t>
            </a:r>
          </a:p>
          <a:p>
            <a:pPr lvl="0"/>
            <a:endParaRPr lang="en-CA" sz="1300" dirty="0"/>
          </a:p>
          <a:p>
            <a:r>
              <a:rPr lang="en-CA" sz="1300" dirty="0"/>
              <a:t>In response to the </a:t>
            </a:r>
            <a:r>
              <a:rPr lang="en-CA" sz="1300" i="1" dirty="0"/>
              <a:t>Durham Report </a:t>
            </a:r>
            <a:r>
              <a:rPr lang="en-US" b="0" i="1" dirty="0">
                <a:solidFill>
                  <a:srgbClr val="393939"/>
                </a:solidFill>
                <a:effectLst/>
                <a:latin typeface="Avenir"/>
              </a:rPr>
              <a:t>on the Affairs of British North America</a:t>
            </a:r>
            <a:r>
              <a:rPr lang="en-US" b="0" i="0" dirty="0">
                <a:solidFill>
                  <a:srgbClr val="393939"/>
                </a:solidFill>
                <a:effectLst/>
                <a:latin typeface="Avenir"/>
              </a:rPr>
              <a:t> (1839)</a:t>
            </a:r>
            <a:r>
              <a:rPr lang="en-CA" sz="1300" dirty="0"/>
              <a:t>, the </a:t>
            </a:r>
            <a:r>
              <a:rPr lang="en-CA" sz="1900" dirty="0">
                <a:latin typeface="Calibri" panose="020F0502020204030204" pitchFamily="34" charset="0"/>
                <a:ea typeface="Calibri" panose="020F0502020204030204" pitchFamily="34" charset="0"/>
                <a:cs typeface="Times New Roman" panose="02020603050405020304" pitchFamily="18" charset="0"/>
              </a:rPr>
              <a:t> British parliament passed the Act of Union, uniting the colonies of </a:t>
            </a:r>
            <a:r>
              <a:rPr lang="en-CA" sz="1900" dirty="0">
                <a:latin typeface="Calibri" panose="020F0502020204030204" pitchFamily="34" charset="0"/>
                <a:ea typeface="Calibri" panose="020F0502020204030204" pitchFamily="34" charset="0"/>
                <a:cs typeface="Times New Roman" panose="02020603050405020304" pitchFamily="18" charset="0"/>
                <a:hlinkClick r:id="rId3"/>
              </a:rPr>
              <a:t>Upper</a:t>
            </a:r>
            <a:r>
              <a:rPr lang="en-CA" sz="1900" dirty="0">
                <a:latin typeface="Calibri" panose="020F0502020204030204" pitchFamily="34" charset="0"/>
                <a:ea typeface="Calibri" panose="020F0502020204030204" pitchFamily="34" charset="0"/>
                <a:cs typeface="Times New Roman" panose="02020603050405020304" pitchFamily="18" charset="0"/>
              </a:rPr>
              <a:t> and </a:t>
            </a:r>
            <a:r>
              <a:rPr lang="en-CA" sz="1900" dirty="0">
                <a:latin typeface="Calibri" panose="020F0502020204030204" pitchFamily="34" charset="0"/>
                <a:ea typeface="Calibri" panose="020F0502020204030204" pitchFamily="34" charset="0"/>
                <a:cs typeface="Times New Roman" panose="02020603050405020304" pitchFamily="18" charset="0"/>
                <a:hlinkClick r:id="rId4"/>
              </a:rPr>
              <a:t>Lower Canada</a:t>
            </a:r>
            <a:r>
              <a:rPr lang="en-CA" sz="1900" dirty="0">
                <a:latin typeface="Calibri" panose="020F0502020204030204" pitchFamily="34" charset="0"/>
                <a:ea typeface="Calibri" panose="020F0502020204030204" pitchFamily="34" charset="0"/>
                <a:cs typeface="Times New Roman" panose="02020603050405020304" pitchFamily="18" charset="0"/>
              </a:rPr>
              <a:t> into the Province of Canada, and it was proclaimed in 1841. </a:t>
            </a:r>
            <a:r>
              <a:rPr lang="en-CA" sz="1300" dirty="0"/>
              <a:t>Upper Canada was renamed Canada West and Lower Canada was renamed Canada East. </a:t>
            </a:r>
          </a:p>
          <a:p>
            <a:endParaRPr lang="en-CA" dirty="0"/>
          </a:p>
          <a:p>
            <a:pPr defTabSz="966612">
              <a:defRPr/>
            </a:pPr>
            <a:r>
              <a:rPr lang="en-CA" sz="1900" kern="100" dirty="0">
                <a:latin typeface="Calibri" panose="020F0502020204030204" pitchFamily="34" charset="0"/>
                <a:ea typeface="Calibri" panose="020F0502020204030204" pitchFamily="34" charset="0"/>
                <a:cs typeface="Times New Roman" panose="02020603050405020304" pitchFamily="18" charset="0"/>
              </a:rPr>
              <a:t>1/7 of the public lands in </a:t>
            </a:r>
            <a:r>
              <a:rPr lang="en-CA" sz="1900" kern="100" dirty="0">
                <a:latin typeface="Calibri" panose="020F0502020204030204" pitchFamily="34" charset="0"/>
                <a:ea typeface="Calibri" panose="020F0502020204030204" pitchFamily="34" charset="0"/>
                <a:cs typeface="Times New Roman" panose="02020603050405020304" pitchFamily="18" charset="0"/>
                <a:hlinkClick r:id="rId3"/>
              </a:rPr>
              <a:t>Upper</a:t>
            </a:r>
            <a:r>
              <a:rPr lang="en-CA" sz="1900" kern="100" dirty="0">
                <a:latin typeface="Calibri" panose="020F0502020204030204" pitchFamily="34" charset="0"/>
                <a:ea typeface="Calibri" panose="020F0502020204030204" pitchFamily="34" charset="0"/>
                <a:cs typeface="Times New Roman" panose="02020603050405020304" pitchFamily="18" charset="0"/>
              </a:rPr>
              <a:t> and </a:t>
            </a:r>
            <a:r>
              <a:rPr lang="en-CA" sz="1900" kern="100" dirty="0">
                <a:latin typeface="Calibri" panose="020F0502020204030204" pitchFamily="34" charset="0"/>
                <a:ea typeface="Calibri" panose="020F0502020204030204" pitchFamily="34" charset="0"/>
                <a:cs typeface="Times New Roman" panose="02020603050405020304" pitchFamily="18" charset="0"/>
                <a:hlinkClick r:id="rId4"/>
              </a:rPr>
              <a:t>Lower Canada</a:t>
            </a:r>
            <a:r>
              <a:rPr lang="en-CA" sz="1900" kern="100" dirty="0">
                <a:latin typeface="Calibri" panose="020F0502020204030204" pitchFamily="34" charset="0"/>
                <a:ea typeface="Calibri" panose="020F0502020204030204" pitchFamily="34" charset="0"/>
                <a:cs typeface="Times New Roman" panose="02020603050405020304" pitchFamily="18" charset="0"/>
              </a:rPr>
              <a:t> had been reserved as a clergy reserve for the maintenance of a “Protestant clergy” in the 1791 Constitutional Act, which in practise supported the Church of England (C of E). In 1840, it was changed to support the </a:t>
            </a:r>
            <a:r>
              <a:rPr lang="en-CA" sz="1900" dirty="0">
                <a:latin typeface="Calibri" panose="020F0502020204030204" pitchFamily="34" charset="0"/>
                <a:ea typeface="Calibri" panose="020F0502020204030204" pitchFamily="34" charset="0"/>
                <a:cs typeface="Times New Roman" panose="02020603050405020304" pitchFamily="18" charset="0"/>
              </a:rPr>
              <a:t>Church of Scotland clergy as well as the C of E</a:t>
            </a:r>
            <a:r>
              <a:rPr lang="en-CA" sz="1900" kern="100" dirty="0">
                <a:latin typeface="Calibri" panose="020F0502020204030204" pitchFamily="34" charset="0"/>
                <a:ea typeface="Calibri" panose="020F0502020204030204" pitchFamily="34" charset="0"/>
                <a:cs typeface="Times New Roman" panose="02020603050405020304" pitchFamily="18" charset="0"/>
              </a:rPr>
              <a:t>. In 1854, the Province of Canada passed a bill transferring the reserve-sale proceeds to the Municipalities Funds of Upper Canada and Lower Canada. In effect, this disestablished the Church of England and removed a significant source of its income.</a:t>
            </a:r>
          </a:p>
          <a:p>
            <a:endParaRPr lang="en-CA" baseline="0" dirty="0"/>
          </a:p>
          <a:p>
            <a:pPr defTabSz="966612">
              <a:defRPr/>
            </a:pPr>
            <a:r>
              <a:rPr lang="en-CA" dirty="0"/>
              <a:t>In the 1840’s, the British</a:t>
            </a:r>
            <a:r>
              <a:rPr lang="en-CA" baseline="0" dirty="0"/>
              <a:t> government reduced grants to missionary societies, which meant Canadian churches had to become self-funding.</a:t>
            </a:r>
          </a:p>
          <a:p>
            <a:pPr defTabSz="966612">
              <a:defRPr/>
            </a:pPr>
            <a:endParaRPr lang="en-CA" dirty="0"/>
          </a:p>
          <a:p>
            <a:pPr defTabSz="966612">
              <a:defRPr/>
            </a:pPr>
            <a:r>
              <a:rPr lang="en-CA" dirty="0"/>
              <a:t>The Episcopal</a:t>
            </a:r>
            <a:r>
              <a:rPr lang="en-CA" baseline="0" dirty="0"/>
              <a:t> Church was the first Anglican Church to establish synods. </a:t>
            </a:r>
          </a:p>
        </p:txBody>
      </p:sp>
      <p:sp>
        <p:nvSpPr>
          <p:cNvPr id="4" name="Slide Number Placeholder 3"/>
          <p:cNvSpPr>
            <a:spLocks noGrp="1"/>
          </p:cNvSpPr>
          <p:nvPr>
            <p:ph type="sldNum" sz="quarter" idx="5"/>
          </p:nvPr>
        </p:nvSpPr>
        <p:spPr/>
        <p:txBody>
          <a:bodyPr/>
          <a:lstStyle/>
          <a:p>
            <a:fld id="{7E745558-4B28-486D-8FD1-97CE750B0738}" type="slidenum">
              <a:rPr lang="en-CA" altLang="en-US" smtClean="0"/>
              <a:pPr/>
              <a:t>22</a:t>
            </a:fld>
            <a:endParaRPr lang="en-CA" altLang="en-US"/>
          </a:p>
        </p:txBody>
      </p:sp>
    </p:spTree>
    <p:extLst>
      <p:ext uri="{BB962C8B-B14F-4D97-AF65-F5344CB8AC3E}">
        <p14:creationId xmlns:p14="http://schemas.microsoft.com/office/powerpoint/2010/main" val="1724254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Until 1857, the church in the British</a:t>
            </a:r>
            <a:r>
              <a:rPr lang="en-CA" baseline="0" dirty="0"/>
              <a:t> empire </a:t>
            </a:r>
            <a:r>
              <a:rPr lang="en-CA" dirty="0"/>
              <a:t>had to wait for the</a:t>
            </a:r>
            <a:r>
              <a:rPr lang="en-CA" baseline="0" dirty="0"/>
              <a:t> British parliament to enact the legislation to establish a synod. Canada set a precedent that allowed for the civil government to set up a church corporation to govern itself. This soon spread throughout the British Empire. Ref. </a:t>
            </a:r>
            <a:r>
              <a:rPr lang="en-CA" u="sng" baseline="0" dirty="0"/>
              <a:t>Seeds Scattered and Sown: Studies in the History of Canadian Anglicanism</a:t>
            </a:r>
            <a:r>
              <a:rPr lang="en-CA" baseline="0" dirty="0"/>
              <a:t> edited by Norman Knowles.</a:t>
            </a:r>
          </a:p>
          <a:p>
            <a:pPr defTabSz="966612">
              <a:defRPr/>
            </a:pPr>
            <a:endParaRPr lang="en-CA" sz="1300" dirty="0"/>
          </a:p>
          <a:p>
            <a:pPr defTabSz="966612">
              <a:defRPr/>
            </a:pPr>
            <a:r>
              <a:rPr lang="en-CA" sz="1300" dirty="0"/>
              <a:t>Creating a synod meant the Bishop shared power with clergy and laity.</a:t>
            </a:r>
          </a:p>
          <a:p>
            <a:endParaRPr lang="en-CA" sz="1300" dirty="0"/>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23</a:t>
            </a:fld>
            <a:endParaRPr lang="en-CA" dirty="0"/>
          </a:p>
        </p:txBody>
      </p:sp>
    </p:spTree>
    <p:extLst>
      <p:ext uri="{BB962C8B-B14F-4D97-AF65-F5344CB8AC3E}">
        <p14:creationId xmlns:p14="http://schemas.microsoft.com/office/powerpoint/2010/main" val="589538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sz="1300" dirty="0"/>
              <a:t>Between 1815 and 1850 nearly a million people emigrated from Great Britian to British North America p. 107 CHC</a:t>
            </a:r>
          </a:p>
        </p:txBody>
      </p:sp>
      <p:sp>
        <p:nvSpPr>
          <p:cNvPr id="4" name="Slide Number Placeholder 3"/>
          <p:cNvSpPr>
            <a:spLocks noGrp="1"/>
          </p:cNvSpPr>
          <p:nvPr>
            <p:ph type="sldNum" sz="quarter" idx="5"/>
          </p:nvPr>
        </p:nvSpPr>
        <p:spPr/>
        <p:txBody>
          <a:bodyPr/>
          <a:lstStyle/>
          <a:p>
            <a:fld id="{C90D0FCF-0E17-4F28-83A5-81E7CA63A1DC}" type="slidenum">
              <a:rPr lang="en-CA" smtClean="0"/>
              <a:t>24</a:t>
            </a:fld>
            <a:endParaRPr lang="en-CA" dirty="0"/>
          </a:p>
        </p:txBody>
      </p:sp>
    </p:spTree>
    <p:extLst>
      <p:ext uri="{BB962C8B-B14F-4D97-AF65-F5344CB8AC3E}">
        <p14:creationId xmlns:p14="http://schemas.microsoft.com/office/powerpoint/2010/main" val="4213976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baseline="0" dirty="0"/>
              <a:t>The Province of Canada passing legislation to create was a work around the Parliament of Great Britian. It set a precedent in British colonies.</a:t>
            </a:r>
          </a:p>
          <a:p>
            <a:pPr defTabSz="966612">
              <a:defRPr/>
            </a:pPr>
            <a:endParaRPr lang="en-CA" dirty="0"/>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25</a:t>
            </a:fld>
            <a:endParaRPr lang="en-CA" dirty="0"/>
          </a:p>
        </p:txBody>
      </p:sp>
    </p:spTree>
    <p:extLst>
      <p:ext uri="{BB962C8B-B14F-4D97-AF65-F5344CB8AC3E}">
        <p14:creationId xmlns:p14="http://schemas.microsoft.com/office/powerpoint/2010/main" val="2266188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Establishing</a:t>
            </a:r>
            <a:r>
              <a:rPr lang="en-CA" baseline="0" dirty="0"/>
              <a:t> </a:t>
            </a:r>
            <a:r>
              <a:rPr lang="en-CA" dirty="0"/>
              <a:t>Provinces and General Synod</a:t>
            </a:r>
          </a:p>
          <a:p>
            <a:pPr rtl="0" eaLnBrk="1" fontAlgn="base" hangingPunct="1"/>
            <a:r>
              <a:rPr lang="en-CA" sz="1300" dirty="0"/>
              <a:t>Province of Canada 1861</a:t>
            </a:r>
          </a:p>
          <a:p>
            <a:pPr rtl="0" eaLnBrk="1" fontAlgn="base" hangingPunct="1"/>
            <a:r>
              <a:rPr lang="en-CA" sz="1300" dirty="0"/>
              <a:t>Province of Ontario 1862</a:t>
            </a:r>
            <a:endParaRPr lang="en-CA" dirty="0">
              <a:effectLst/>
            </a:endParaRPr>
          </a:p>
          <a:p>
            <a:pPr rtl="0" eaLnBrk="1" fontAlgn="base" hangingPunct="1"/>
            <a:r>
              <a:rPr lang="en-CA" sz="1300" dirty="0"/>
              <a:t>Province of Rupert’s Land 1875</a:t>
            </a:r>
            <a:endParaRPr lang="en-CA" dirty="0">
              <a:effectLst/>
            </a:endParaRPr>
          </a:p>
          <a:p>
            <a:pPr rtl="0" eaLnBrk="1" fontAlgn="base" latinLnBrk="0" hangingPunct="1"/>
            <a:r>
              <a:rPr lang="en-CA" sz="1300" dirty="0"/>
              <a:t>General Synod 1893</a:t>
            </a:r>
            <a:endParaRPr lang="en-CA" dirty="0">
              <a:effectLst/>
            </a:endParaRPr>
          </a:p>
          <a:p>
            <a:pPr rtl="0" eaLnBrk="1" fontAlgn="base" hangingPunct="1"/>
            <a:r>
              <a:rPr lang="en-CA" sz="1300" dirty="0"/>
              <a:t>Province of British Columbia and Yukon 1914</a:t>
            </a:r>
            <a:endParaRPr lang="en-CA" dirty="0">
              <a:effectLst/>
            </a:endParaRPr>
          </a:p>
          <a:p>
            <a:pPr rtl="0" eaLnBrk="1" fontAlgn="base" hangingPunct="1"/>
            <a:r>
              <a:rPr lang="en-CA" sz="1300" dirty="0"/>
              <a:t>The Church of England in Canada renamed as the Anglican Church of Canada 1955</a:t>
            </a:r>
            <a:endParaRPr lang="en-CA" dirty="0">
              <a:effectLst/>
            </a:endParaRPr>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26</a:t>
            </a:fld>
            <a:endParaRPr lang="en-CA" dirty="0"/>
          </a:p>
        </p:txBody>
      </p:sp>
    </p:spTree>
    <p:extLst>
      <p:ext uri="{BB962C8B-B14F-4D97-AF65-F5344CB8AC3E}">
        <p14:creationId xmlns:p14="http://schemas.microsoft.com/office/powerpoint/2010/main" val="1263716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what</a:t>
            </a:r>
            <a:r>
              <a:rPr lang="en-CA" baseline="0" dirty="0"/>
              <a:t> does the Bishop do?</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27</a:t>
            </a:fld>
            <a:endParaRPr lang="en-CA" dirty="0"/>
          </a:p>
        </p:txBody>
      </p:sp>
    </p:spTree>
    <p:extLst>
      <p:ext uri="{BB962C8B-B14F-4D97-AF65-F5344CB8AC3E}">
        <p14:creationId xmlns:p14="http://schemas.microsoft.com/office/powerpoint/2010/main" val="2584752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28</a:t>
            </a:fld>
            <a:endParaRPr lang="en-CA" dirty="0"/>
          </a:p>
        </p:txBody>
      </p:sp>
    </p:spTree>
    <p:extLst>
      <p:ext uri="{BB962C8B-B14F-4D97-AF65-F5344CB8AC3E}">
        <p14:creationId xmlns:p14="http://schemas.microsoft.com/office/powerpoint/2010/main" val="2084488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Archdeacon and Deanery Officials initial recourse for a conflict,</a:t>
            </a:r>
            <a:r>
              <a:rPr lang="en-US" baseline="0" dirty="0"/>
              <a:t> then the Bishop</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35</a:t>
            </a:fld>
            <a:endParaRPr lang="en-CA" dirty="0"/>
          </a:p>
        </p:txBody>
      </p:sp>
    </p:spTree>
    <p:extLst>
      <p:ext uri="{BB962C8B-B14F-4D97-AF65-F5344CB8AC3E}">
        <p14:creationId xmlns:p14="http://schemas.microsoft.com/office/powerpoint/2010/main" val="1199394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37</a:t>
            </a:fld>
            <a:endParaRPr lang="en-CA" dirty="0"/>
          </a:p>
        </p:txBody>
      </p:sp>
    </p:spTree>
    <p:extLst>
      <p:ext uri="{BB962C8B-B14F-4D97-AF65-F5344CB8AC3E}">
        <p14:creationId xmlns:p14="http://schemas.microsoft.com/office/powerpoint/2010/main" val="2308818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40</a:t>
            </a:fld>
            <a:endParaRPr lang="en-CA" dirty="0"/>
          </a:p>
        </p:txBody>
      </p:sp>
    </p:spTree>
    <p:extLst>
      <p:ext uri="{BB962C8B-B14F-4D97-AF65-F5344CB8AC3E}">
        <p14:creationId xmlns:p14="http://schemas.microsoft.com/office/powerpoint/2010/main" val="218189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3</a:t>
            </a:fld>
            <a:endParaRPr lang="en-CA" dirty="0"/>
          </a:p>
        </p:txBody>
      </p:sp>
    </p:spTree>
    <p:extLst>
      <p:ext uri="{BB962C8B-B14F-4D97-AF65-F5344CB8AC3E}">
        <p14:creationId xmlns:p14="http://schemas.microsoft.com/office/powerpoint/2010/main" val="321030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dirty="0"/>
              <a:t>+Linda was a member of ARCIC; +Andrew is in England attending Compass Rose. For six years +Anne was on the board of the Anglican Foundation of Canada. All these ministries provide a vital link between the bishop and other organizations as the bishop offers their gifts of ministry.</a:t>
            </a:r>
          </a:p>
          <a:p>
            <a:r>
              <a:rPr lang="en-CA" sz="1800" dirty="0">
                <a:effectLst/>
                <a:latin typeface="Calibri" panose="020F0502020204030204" pitchFamily="34" charset="0"/>
                <a:ea typeface="Aptos" panose="020B0004020202020204" pitchFamily="34" charset="0"/>
                <a:cs typeface="Times New Roman" panose="02020603050405020304" pitchFamily="18" charset="0"/>
              </a:rPr>
              <a:t>The Archbishop of Canterbury first convened the Lambeth Conference in 1865 at the request of the Canadian House of Bishops. </a:t>
            </a:r>
            <a:r>
              <a:rPr lang="en-CA" sz="1300" dirty="0"/>
              <a:t>Bishop Strachan conceived of the idea.</a:t>
            </a:r>
          </a:p>
          <a:p>
            <a:endParaRPr lang="en-CA" sz="1300" dirty="0"/>
          </a:p>
          <a:p>
            <a:r>
              <a:rPr lang="en-CA" sz="1300" dirty="0"/>
              <a:t>Connects our Diocese with the wider church and the wider church with our Diocese. In doing so, the Bishop is an instrument of unity.</a:t>
            </a:r>
          </a:p>
          <a:p>
            <a:endParaRPr lang="en-CA" dirty="0"/>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41</a:t>
            </a:fld>
            <a:endParaRPr lang="en-CA" dirty="0"/>
          </a:p>
        </p:txBody>
      </p:sp>
    </p:spTree>
    <p:extLst>
      <p:ext uri="{BB962C8B-B14F-4D97-AF65-F5344CB8AC3E}">
        <p14:creationId xmlns:p14="http://schemas.microsoft.com/office/powerpoint/2010/main" val="2902164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42</a:t>
            </a:fld>
            <a:endParaRPr lang="en-CA" dirty="0"/>
          </a:p>
        </p:txBody>
      </p:sp>
    </p:spTree>
    <p:extLst>
      <p:ext uri="{BB962C8B-B14F-4D97-AF65-F5344CB8AC3E}">
        <p14:creationId xmlns:p14="http://schemas.microsoft.com/office/powerpoint/2010/main" val="370376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46</a:t>
            </a:fld>
            <a:endParaRPr lang="en-CA" dirty="0"/>
          </a:p>
        </p:txBody>
      </p:sp>
    </p:spTree>
    <p:extLst>
      <p:ext uri="{BB962C8B-B14F-4D97-AF65-F5344CB8AC3E}">
        <p14:creationId xmlns:p14="http://schemas.microsoft.com/office/powerpoint/2010/main" val="1828021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47</a:t>
            </a:fld>
            <a:endParaRPr lang="en-CA" dirty="0"/>
          </a:p>
        </p:txBody>
      </p:sp>
    </p:spTree>
    <p:extLst>
      <p:ext uri="{BB962C8B-B14F-4D97-AF65-F5344CB8AC3E}">
        <p14:creationId xmlns:p14="http://schemas.microsoft.com/office/powerpoint/2010/main" val="4147787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sz="1900" kern="100" dirty="0">
                <a:latin typeface="Calibri" panose="020F0502020204030204" pitchFamily="34" charset="0"/>
                <a:ea typeface="Calibri" panose="020F0502020204030204" pitchFamily="34" charset="0"/>
                <a:cs typeface="Times New Roman" panose="02020603050405020304" pitchFamily="18" charset="0"/>
              </a:rPr>
              <a:t>The General Synod Canon on Discipline lists heresy as an offense.</a:t>
            </a:r>
          </a:p>
          <a:p>
            <a:pPr defTabSz="966612">
              <a:defRPr/>
            </a:pPr>
            <a:endParaRPr lang="en-CA" sz="1900" kern="100" dirty="0">
              <a:latin typeface="Calibri" panose="020F0502020204030204" pitchFamily="34" charset="0"/>
              <a:ea typeface="Calibri" panose="020F0502020204030204" pitchFamily="34" charset="0"/>
              <a:cs typeface="Times New Roman" panose="02020603050405020304" pitchFamily="18" charset="0"/>
            </a:endParaRPr>
          </a:p>
          <a:p>
            <a:pPr defTabSz="966612">
              <a:defRPr/>
            </a:pPr>
            <a:r>
              <a:rPr lang="en-CA" sz="1900" kern="100" dirty="0">
                <a:latin typeface="Calibri" panose="020F0502020204030204" pitchFamily="34" charset="0"/>
                <a:ea typeface="Calibri" panose="020F0502020204030204" pitchFamily="34" charset="0"/>
                <a:cs typeface="Times New Roman" panose="02020603050405020304" pitchFamily="18" charset="0"/>
              </a:rPr>
              <a:t>Echo of St. </a:t>
            </a:r>
            <a:r>
              <a:rPr lang="en-CA" sz="1900" kern="100">
                <a:latin typeface="Calibri" panose="020F0502020204030204" pitchFamily="34" charset="0"/>
                <a:ea typeface="Calibri" panose="020F0502020204030204" pitchFamily="34" charset="0"/>
                <a:cs typeface="Times New Roman" panose="02020603050405020304" pitchFamily="18" charset="0"/>
              </a:rPr>
              <a:t>Ignatius.</a:t>
            </a:r>
            <a:endParaRPr lang="en-CA" sz="1900" kern="1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49</a:t>
            </a:fld>
            <a:endParaRPr lang="en-CA" dirty="0"/>
          </a:p>
        </p:txBody>
      </p:sp>
    </p:spTree>
    <p:extLst>
      <p:ext uri="{BB962C8B-B14F-4D97-AF65-F5344CB8AC3E}">
        <p14:creationId xmlns:p14="http://schemas.microsoft.com/office/powerpoint/2010/main" val="4062923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52</a:t>
            </a:fld>
            <a:endParaRPr lang="en-CA" dirty="0"/>
          </a:p>
        </p:txBody>
      </p:sp>
    </p:spTree>
    <p:extLst>
      <p:ext uri="{BB962C8B-B14F-4D97-AF65-F5344CB8AC3E}">
        <p14:creationId xmlns:p14="http://schemas.microsoft.com/office/powerpoint/2010/main" val="624319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55</a:t>
            </a:fld>
            <a:endParaRPr lang="en-CA" dirty="0"/>
          </a:p>
        </p:txBody>
      </p:sp>
    </p:spTree>
    <p:extLst>
      <p:ext uri="{BB962C8B-B14F-4D97-AF65-F5344CB8AC3E}">
        <p14:creationId xmlns:p14="http://schemas.microsoft.com/office/powerpoint/2010/main" val="1701524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being an instrument of unity</a:t>
            </a:r>
          </a:p>
          <a:p>
            <a:endParaRPr lang="en-US" dirty="0"/>
          </a:p>
          <a:p>
            <a:r>
              <a:rPr lang="en-US" dirty="0"/>
              <a:t>Bishop Mariann Budde of the Diocese of Washington</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59</a:t>
            </a:fld>
            <a:endParaRPr lang="en-CA" dirty="0"/>
          </a:p>
        </p:txBody>
      </p:sp>
    </p:spTree>
    <p:extLst>
      <p:ext uri="{BB962C8B-B14F-4D97-AF65-F5344CB8AC3E}">
        <p14:creationId xmlns:p14="http://schemas.microsoft.com/office/powerpoint/2010/main" val="2289403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Persuade a group of people to accomplish something</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62</a:t>
            </a:fld>
            <a:endParaRPr lang="en-CA" dirty="0"/>
          </a:p>
        </p:txBody>
      </p:sp>
    </p:spTree>
    <p:extLst>
      <p:ext uri="{BB962C8B-B14F-4D97-AF65-F5344CB8AC3E}">
        <p14:creationId xmlns:p14="http://schemas.microsoft.com/office/powerpoint/2010/main" val="2956830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 the 3 houses of Synod in Diocesan Synod. The House of Bishop has one member, and it operates when concurrence is given or withheld at the closing of Synod.</a:t>
            </a:r>
          </a:p>
          <a:p>
            <a:endParaRPr lang="en-CA" dirty="0"/>
          </a:p>
          <a:p>
            <a:r>
              <a:rPr lang="en-CA" sz="1800" dirty="0">
                <a:effectLst/>
                <a:latin typeface="Calibri" panose="020F0502020204030204" pitchFamily="34" charset="0"/>
                <a:ea typeface="Aptos" panose="020B0004020202020204" pitchFamily="34" charset="0"/>
                <a:cs typeface="Times New Roman" panose="02020603050405020304" pitchFamily="18" charset="0"/>
              </a:rPr>
              <a:t>As a legislature, Synod passes canons (laws) and motions that become policy or direction for the Executive Committee, deaneries and parishes.</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63</a:t>
            </a:fld>
            <a:endParaRPr lang="en-CA" dirty="0"/>
          </a:p>
        </p:txBody>
      </p:sp>
    </p:spTree>
    <p:extLst>
      <p:ext uri="{BB962C8B-B14F-4D97-AF65-F5344CB8AC3E}">
        <p14:creationId xmlns:p14="http://schemas.microsoft.com/office/powerpoint/2010/main" val="150975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4</a:t>
            </a:fld>
            <a:endParaRPr lang="en-CA" dirty="0"/>
          </a:p>
        </p:txBody>
      </p:sp>
    </p:spTree>
    <p:extLst>
      <p:ext uri="{BB962C8B-B14F-4D97-AF65-F5344CB8AC3E}">
        <p14:creationId xmlns:p14="http://schemas.microsoft.com/office/powerpoint/2010/main" val="32146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66</a:t>
            </a:fld>
            <a:endParaRPr lang="en-CA" dirty="0"/>
          </a:p>
        </p:txBody>
      </p:sp>
    </p:spTree>
    <p:extLst>
      <p:ext uri="{BB962C8B-B14F-4D97-AF65-F5344CB8AC3E}">
        <p14:creationId xmlns:p14="http://schemas.microsoft.com/office/powerpoint/2010/main" val="23088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a:t>
            </a:r>
            <a:r>
              <a:rPr lang="en-US" baseline="0" dirty="0"/>
              <a:t> to educate people about what you are fund-raising for.</a:t>
            </a:r>
          </a:p>
          <a:p>
            <a:endParaRPr lang="en-US" baseline="0" dirty="0"/>
          </a:p>
          <a:p>
            <a:r>
              <a:rPr lang="en-US" baseline="0" dirty="0"/>
              <a:t>As Anglicans, we do theology using scripture, tradition, and reason.</a:t>
            </a:r>
          </a:p>
          <a:p>
            <a:endParaRPr lang="en-US" baseline="0" dirty="0"/>
          </a:p>
          <a:p>
            <a:r>
              <a:rPr lang="en-US" baseline="0" dirty="0"/>
              <a:t>Thank Archbishop Anne Germond for her assistance in preparing this presentation</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5</a:t>
            </a:fld>
            <a:endParaRPr lang="en-CA" dirty="0"/>
          </a:p>
        </p:txBody>
      </p:sp>
    </p:spTree>
    <p:extLst>
      <p:ext uri="{BB962C8B-B14F-4D97-AF65-F5344CB8AC3E}">
        <p14:creationId xmlns:p14="http://schemas.microsoft.com/office/powerpoint/2010/main" val="1603913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Stephen was</a:t>
            </a:r>
            <a:r>
              <a:rPr lang="en-CA" baseline="0" dirty="0"/>
              <a:t> among the first deacons appointed, Acts of the Apostles 6:1-7</a:t>
            </a:r>
          </a:p>
          <a:p>
            <a:endParaRPr lang="en-CA" baseline="0" dirty="0"/>
          </a:p>
          <a:p>
            <a:r>
              <a:rPr lang="en-CA" baseline="0" dirty="0"/>
              <a:t>The orders of deacon, priest, and bishop evolved over a period, and was affected by geography i.e. initially things were done differently in different places. The presbytery appeared to be a council of presbyters in the church.</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6</a:t>
            </a:fld>
            <a:endParaRPr lang="en-CA" dirty="0"/>
          </a:p>
        </p:txBody>
      </p:sp>
    </p:spTree>
    <p:extLst>
      <p:ext uri="{BB962C8B-B14F-4D97-AF65-F5344CB8AC3E}">
        <p14:creationId xmlns:p14="http://schemas.microsoft.com/office/powerpoint/2010/main" val="265365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reference to Jesus being guardian</a:t>
            </a:r>
            <a:r>
              <a:rPr lang="en-CA" baseline="0" dirty="0"/>
              <a:t> of your souls. 1 Peter 2:25</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7</a:t>
            </a:fld>
            <a:endParaRPr lang="en-CA" dirty="0"/>
          </a:p>
        </p:txBody>
      </p:sp>
    </p:spTree>
    <p:extLst>
      <p:ext uri="{BB962C8B-B14F-4D97-AF65-F5344CB8AC3E}">
        <p14:creationId xmlns:p14="http://schemas.microsoft.com/office/powerpoint/2010/main" val="54547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Bishops are thought to be successors to the apostles. </a:t>
            </a:r>
          </a:p>
          <a:p>
            <a:r>
              <a:rPr lang="en-CA" dirty="0"/>
              <a:t>For instance, Peter is named as the 1</a:t>
            </a:r>
            <a:r>
              <a:rPr lang="en-CA" baseline="30000" dirty="0"/>
              <a:t>st</a:t>
            </a:r>
            <a:r>
              <a:rPr lang="en-CA" dirty="0"/>
              <a:t> Bishop</a:t>
            </a:r>
            <a:r>
              <a:rPr lang="en-CA" baseline="0" dirty="0"/>
              <a:t> of Rome, with Clement being the 2</a:t>
            </a:r>
            <a:r>
              <a:rPr lang="en-CA" baseline="30000" dirty="0"/>
              <a:t>nd</a:t>
            </a:r>
            <a:r>
              <a:rPr lang="en-CA" baseline="0" dirty="0"/>
              <a:t>.</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8</a:t>
            </a:fld>
            <a:endParaRPr lang="en-CA" dirty="0"/>
          </a:p>
        </p:txBody>
      </p:sp>
    </p:spTree>
    <p:extLst>
      <p:ext uri="{BB962C8B-B14F-4D97-AF65-F5344CB8AC3E}">
        <p14:creationId xmlns:p14="http://schemas.microsoft.com/office/powerpoint/2010/main" val="214908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early reference to the office of the bishop</a:t>
            </a:r>
          </a:p>
        </p:txBody>
      </p:sp>
      <p:sp>
        <p:nvSpPr>
          <p:cNvPr id="4" name="Slide Number Placeholder 3"/>
          <p:cNvSpPr>
            <a:spLocks noGrp="1"/>
          </p:cNvSpPr>
          <p:nvPr>
            <p:ph type="sldNum" sz="quarter" idx="5"/>
          </p:nvPr>
        </p:nvSpPr>
        <p:spPr/>
        <p:txBody>
          <a:bodyPr/>
          <a:lstStyle/>
          <a:p>
            <a:fld id="{C90D0FCF-0E17-4F28-83A5-81E7CA63A1DC}" type="slidenum">
              <a:rPr lang="en-CA" smtClean="0"/>
              <a:t>9</a:t>
            </a:fld>
            <a:endParaRPr lang="en-CA" dirty="0"/>
          </a:p>
        </p:txBody>
      </p:sp>
    </p:spTree>
    <p:extLst>
      <p:ext uri="{BB962C8B-B14F-4D97-AF65-F5344CB8AC3E}">
        <p14:creationId xmlns:p14="http://schemas.microsoft.com/office/powerpoint/2010/main" val="1315882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799" y="4689401"/>
            <a:ext cx="9144000" cy="1641490"/>
          </a:xfrm>
        </p:spPr>
        <p:txBody>
          <a:bodyPr wrap="none" anchor="t">
            <a:normAutofit/>
          </a:bodyPr>
          <a:lstStyle>
            <a:lvl1pPr algn="r">
              <a:defRPr sz="9600" b="0" spc="-300">
                <a:solidFill>
                  <a:schemeClr val="tx1"/>
                </a:soli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solidFill>
              </a:defRPr>
            </a:lvl1pPr>
          </a:lstStyle>
          <a:p>
            <a:fld id="{E4995D3C-74FB-47BB-B597-CBC7629388B3}" type="datetimeFigureOut">
              <a:rPr lang="en-CA" smtClean="0"/>
              <a:pPr/>
              <a:t>29-Apr-2025</a:t>
            </a:fld>
            <a:endParaRPr lang="en-CA"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CA"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6CC74857-9A9B-453D-A25A-64FFBB5186F2}" type="slidenum">
              <a:rPr lang="en-CA" smtClean="0"/>
              <a:pPr/>
              <a:t>‹#›</a:t>
            </a:fld>
            <a:endParaRPr lang="en-CA" dirty="0"/>
          </a:p>
        </p:txBody>
      </p:sp>
      <p:pic>
        <p:nvPicPr>
          <p:cNvPr id="6" name="Picture 5" descr="A blue and black logo&#10;&#10;AI-generated content may be incorrect.">
            <a:extLst>
              <a:ext uri="{FF2B5EF4-FFF2-40B4-BE49-F238E27FC236}">
                <a16:creationId xmlns:a16="http://schemas.microsoft.com/office/drawing/2014/main" id="{7A534A5F-ACEA-2448-E6CD-A7854AF8EE97}"/>
              </a:ext>
            </a:extLst>
          </p:cNvPr>
          <p:cNvPicPr>
            <a:picLocks noChangeAspect="1"/>
          </p:cNvPicPr>
          <p:nvPr userDrawn="1"/>
        </p:nvPicPr>
        <p:blipFill>
          <a:blip r:embed="rId2">
            <a:extLst>
              <a:ext uri="{28A0092B-C50C-407E-A947-70E740481C1C}">
                <a14:useLocalDpi xmlns:a14="http://schemas.microsoft.com/office/drawing/2010/main" val="0"/>
              </a:ext>
            </a:extLst>
          </a:blip>
          <a:srcRect t="18796" b="24397"/>
          <a:stretch/>
        </p:blipFill>
        <p:spPr>
          <a:xfrm>
            <a:off x="0" y="0"/>
            <a:ext cx="7830712" cy="4448400"/>
          </a:xfrm>
          <a:prstGeom prst="rect">
            <a:avLst/>
          </a:prstGeom>
          <a:solidFill>
            <a:schemeClr val="tx1"/>
          </a:solidFill>
        </p:spPr>
      </p:pic>
    </p:spTree>
    <p:extLst>
      <p:ext uri="{BB962C8B-B14F-4D97-AF65-F5344CB8AC3E}">
        <p14:creationId xmlns:p14="http://schemas.microsoft.com/office/powerpoint/2010/main" val="115152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172257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282416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3352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79790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72726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1475387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325227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101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sz="3600">
                <a:solidFill>
                  <a:schemeClr val="tx1"/>
                </a:solidFill>
              </a:defRPr>
            </a:lvl1pPr>
            <a:lvl2pPr>
              <a:spcAft>
                <a:spcPts val="600"/>
              </a:spcAft>
              <a:defRPr sz="3200">
                <a:solidFill>
                  <a:schemeClr val="tx1"/>
                </a:solidFill>
              </a:defRPr>
            </a:lvl2pPr>
            <a:lvl3pPr>
              <a:defRPr sz="2800">
                <a:solidFill>
                  <a:schemeClr val="tx1"/>
                </a:solidFill>
              </a:defRPr>
            </a:lvl3pPr>
            <a:lvl4pPr>
              <a:defRPr sz="2400">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E4995D3C-74FB-47BB-B597-CBC7629388B3}" type="datetimeFigureOut">
              <a:rPr lang="en-CA" smtClean="0"/>
              <a:pPr/>
              <a:t>29-Apr-2025</a:t>
            </a:fld>
            <a:endParaRPr lang="en-CA"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CC74857-9A9B-453D-A25A-64FFBB5186F2}" type="slidenum">
              <a:rPr lang="en-CA" smtClean="0"/>
              <a:pPr/>
              <a:t>‹#›</a:t>
            </a:fld>
            <a:endParaRPr lang="en-CA" dirty="0"/>
          </a:p>
        </p:txBody>
      </p:sp>
    </p:spTree>
    <p:extLst>
      <p:ext uri="{BB962C8B-B14F-4D97-AF65-F5344CB8AC3E}">
        <p14:creationId xmlns:p14="http://schemas.microsoft.com/office/powerpoint/2010/main" val="252134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solidFill>
                  <a:schemeClr val="tx1"/>
                </a:soli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4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E4995D3C-74FB-47BB-B597-CBC7629388B3}" type="datetimeFigureOut">
              <a:rPr lang="en-CA" smtClean="0"/>
              <a:pPr/>
              <a:t>29-Apr-2025</a:t>
            </a:fld>
            <a:endParaRPr lang="en-CA"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CC74857-9A9B-453D-A25A-64FFBB5186F2}" type="slidenum">
              <a:rPr lang="en-CA" smtClean="0"/>
              <a:pPr/>
              <a:t>‹#›</a:t>
            </a:fld>
            <a:endParaRPr lang="en-CA" dirty="0"/>
          </a:p>
        </p:txBody>
      </p:sp>
    </p:spTree>
    <p:extLst>
      <p:ext uri="{BB962C8B-B14F-4D97-AF65-F5344CB8AC3E}">
        <p14:creationId xmlns:p14="http://schemas.microsoft.com/office/powerpoint/2010/main" val="325176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4508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88661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5093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264283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56756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327071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4995D3C-74FB-47BB-B597-CBC7629388B3}" type="datetimeFigureOut">
              <a:rPr lang="en-CA" smtClean="0"/>
              <a:t>29-Apr-2025</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CC74857-9A9B-453D-A25A-64FFBB5186F2}" type="slidenum">
              <a:rPr lang="en-CA" smtClean="0"/>
              <a:t>‹#›</a:t>
            </a:fld>
            <a:endParaRPr lang="en-CA" dirty="0"/>
          </a:p>
        </p:txBody>
      </p:sp>
    </p:spTree>
    <p:extLst>
      <p:ext uri="{BB962C8B-B14F-4D97-AF65-F5344CB8AC3E}">
        <p14:creationId xmlns:p14="http://schemas.microsoft.com/office/powerpoint/2010/main" val="200239454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dioceseofalgoma.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E48E-FB0E-B5E5-4BB8-C8CF20DF6BD2}"/>
              </a:ext>
            </a:extLst>
          </p:cNvPr>
          <p:cNvSpPr>
            <a:spLocks noGrp="1"/>
          </p:cNvSpPr>
          <p:nvPr>
            <p:ph type="ctrTitle"/>
          </p:nvPr>
        </p:nvSpPr>
        <p:spPr>
          <a:xfrm>
            <a:off x="2209799" y="4448400"/>
            <a:ext cx="9144000" cy="1641490"/>
          </a:xfrm>
        </p:spPr>
        <p:txBody>
          <a:bodyPr>
            <a:normAutofit fontScale="90000"/>
          </a:bodyPr>
          <a:lstStyle/>
          <a:p>
            <a:r>
              <a:rPr lang="en-US" dirty="0"/>
              <a:t>Diocesan Synod</a:t>
            </a:r>
            <a:br>
              <a:rPr lang="en-US" dirty="0"/>
            </a:br>
            <a:r>
              <a:rPr lang="en-US" dirty="0"/>
              <a:t>Presentation</a:t>
            </a:r>
            <a:endParaRPr lang="en-CA" dirty="0"/>
          </a:p>
        </p:txBody>
      </p:sp>
      <p:sp>
        <p:nvSpPr>
          <p:cNvPr id="3" name="Subtitle 2">
            <a:extLst>
              <a:ext uri="{FF2B5EF4-FFF2-40B4-BE49-F238E27FC236}">
                <a16:creationId xmlns:a16="http://schemas.microsoft.com/office/drawing/2014/main" id="{40A33DB3-0639-54E7-775A-BF77D9623F14}"/>
              </a:ext>
            </a:extLst>
          </p:cNvPr>
          <p:cNvSpPr>
            <a:spLocks noGrp="1"/>
          </p:cNvSpPr>
          <p:nvPr>
            <p:ph type="subTitle" idx="1"/>
          </p:nvPr>
        </p:nvSpPr>
        <p:spPr/>
        <p:txBody>
          <a:bodyPr>
            <a:normAutofit fontScale="92500" lnSpcReduction="20000"/>
          </a:bodyPr>
          <a:lstStyle/>
          <a:p>
            <a:br>
              <a:rPr lang="en-CA" dirty="0"/>
            </a:br>
            <a:r>
              <a:rPr lang="en-CA" dirty="0"/>
              <a:t>April 29, 2025</a:t>
            </a:r>
          </a:p>
        </p:txBody>
      </p:sp>
    </p:spTree>
    <p:extLst>
      <p:ext uri="{BB962C8B-B14F-4D97-AF65-F5344CB8AC3E}">
        <p14:creationId xmlns:p14="http://schemas.microsoft.com/office/powerpoint/2010/main" val="4026936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5E20-09C4-48A9-F230-2A7C16E4112B}"/>
              </a:ext>
            </a:extLst>
          </p:cNvPr>
          <p:cNvSpPr>
            <a:spLocks noGrp="1"/>
          </p:cNvSpPr>
          <p:nvPr>
            <p:ph type="title"/>
          </p:nvPr>
        </p:nvSpPr>
        <p:spPr/>
        <p:txBody>
          <a:bodyPr>
            <a:normAutofit/>
          </a:bodyPr>
          <a:lstStyle/>
          <a:p>
            <a:r>
              <a:rPr lang="en-CA" dirty="0"/>
              <a:t>Titus 1:7-9</a:t>
            </a:r>
          </a:p>
        </p:txBody>
      </p:sp>
      <p:sp>
        <p:nvSpPr>
          <p:cNvPr id="3" name="Content Placeholder 2">
            <a:extLst>
              <a:ext uri="{FF2B5EF4-FFF2-40B4-BE49-F238E27FC236}">
                <a16:creationId xmlns:a16="http://schemas.microsoft.com/office/drawing/2014/main" id="{EEBF61CE-283E-D3C6-2E3E-E8E83A34F779}"/>
              </a:ext>
            </a:extLst>
          </p:cNvPr>
          <p:cNvSpPr>
            <a:spLocks noGrp="1"/>
          </p:cNvSpPr>
          <p:nvPr>
            <p:ph idx="1"/>
          </p:nvPr>
        </p:nvSpPr>
        <p:spPr/>
        <p:txBody>
          <a:bodyPr>
            <a:normAutofit fontScale="92500" lnSpcReduction="10000"/>
          </a:bodyPr>
          <a:lstStyle/>
          <a:p>
            <a:pPr marL="0" indent="0">
              <a:lnSpc>
                <a:spcPct val="110000"/>
              </a:lnSpc>
              <a:buNone/>
            </a:pPr>
            <a:r>
              <a:rPr lang="en-CA" dirty="0"/>
              <a:t>For a </a:t>
            </a:r>
            <a:r>
              <a:rPr lang="en-CA" u="sng" dirty="0"/>
              <a:t>bishop</a:t>
            </a:r>
            <a:r>
              <a:rPr lang="en-CA" dirty="0"/>
              <a:t>, as God’s steward, must be blameless; </a:t>
            </a:r>
            <a:br>
              <a:rPr lang="en-CA" dirty="0"/>
            </a:br>
            <a:r>
              <a:rPr lang="en-CA" dirty="0"/>
              <a:t>he must not be arrogant or quick-tempered or addicted to wine or violent or greedy for gain; but he must be hospitable, a lover of goodness, prudent, upright, devout, and self-controlled. He must have a firm grasp of the word that is trustworthy in accordance with the teaching, </a:t>
            </a:r>
            <a:br>
              <a:rPr lang="en-CA" dirty="0"/>
            </a:br>
            <a:r>
              <a:rPr lang="en-CA" dirty="0"/>
              <a:t>so that he may be able both to preach with sound doctrine and to refute those who contradict it.</a:t>
            </a:r>
          </a:p>
        </p:txBody>
      </p:sp>
    </p:spTree>
    <p:extLst>
      <p:ext uri="{BB962C8B-B14F-4D97-AF65-F5344CB8AC3E}">
        <p14:creationId xmlns:p14="http://schemas.microsoft.com/office/powerpoint/2010/main" val="36586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1C82-53ED-631F-4B59-221BEA275904}"/>
              </a:ext>
            </a:extLst>
          </p:cNvPr>
          <p:cNvSpPr>
            <a:spLocks noGrp="1"/>
          </p:cNvSpPr>
          <p:nvPr>
            <p:ph type="title"/>
          </p:nvPr>
        </p:nvSpPr>
        <p:spPr>
          <a:xfrm>
            <a:off x="4702628" y="365125"/>
            <a:ext cx="6651171" cy="1325563"/>
          </a:xfrm>
        </p:spPr>
        <p:txBody>
          <a:bodyPr>
            <a:normAutofit/>
          </a:bodyPr>
          <a:lstStyle/>
          <a:p>
            <a:r>
              <a:rPr lang="en-CA" dirty="0"/>
              <a:t>St. Ignatius</a:t>
            </a:r>
          </a:p>
        </p:txBody>
      </p:sp>
      <p:sp>
        <p:nvSpPr>
          <p:cNvPr id="3" name="Content Placeholder 2">
            <a:extLst>
              <a:ext uri="{FF2B5EF4-FFF2-40B4-BE49-F238E27FC236}">
                <a16:creationId xmlns:a16="http://schemas.microsoft.com/office/drawing/2014/main" id="{13260DF3-0B50-8605-DDA1-0D880EA5BA2B}"/>
              </a:ext>
            </a:extLst>
          </p:cNvPr>
          <p:cNvSpPr>
            <a:spLocks noGrp="1"/>
          </p:cNvSpPr>
          <p:nvPr>
            <p:ph idx="1"/>
          </p:nvPr>
        </p:nvSpPr>
        <p:spPr>
          <a:xfrm>
            <a:off x="4983480" y="1825625"/>
            <a:ext cx="6487886" cy="4351338"/>
          </a:xfrm>
        </p:spPr>
        <p:txBody>
          <a:bodyPr>
            <a:normAutofit/>
          </a:bodyPr>
          <a:lstStyle/>
          <a:p>
            <a:r>
              <a:rPr lang="en-CA" dirty="0"/>
              <a:t>2</a:t>
            </a:r>
            <a:r>
              <a:rPr lang="en-CA" baseline="30000" dirty="0"/>
              <a:t>nd</a:t>
            </a:r>
            <a:r>
              <a:rPr lang="en-CA" dirty="0"/>
              <a:t> bishop of Antioch in Syria</a:t>
            </a:r>
          </a:p>
          <a:p>
            <a:r>
              <a:rPr lang="en-CA" dirty="0"/>
              <a:t>Wrote 7 letters on his journey to Rome</a:t>
            </a:r>
          </a:p>
          <a:p>
            <a:r>
              <a:rPr lang="en-CA" dirty="0"/>
              <a:t>Martyred c. 115 CE</a:t>
            </a:r>
          </a:p>
        </p:txBody>
      </p:sp>
      <p:pic>
        <p:nvPicPr>
          <p:cNvPr id="1026" name="Picture 2" descr="See related image detail. Celtic Christianity with The Celtic Society of St. James">
            <a:extLst>
              <a:ext uri="{FF2B5EF4-FFF2-40B4-BE49-F238E27FC236}">
                <a16:creationId xmlns:a16="http://schemas.microsoft.com/office/drawing/2014/main" id="{D3A648DE-10C1-9279-3459-5C7A98DE0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938"/>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5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645C-8E4F-3F95-C638-0F735EEB3FAE}"/>
              </a:ext>
            </a:extLst>
          </p:cNvPr>
          <p:cNvSpPr>
            <a:spLocks noGrp="1"/>
          </p:cNvSpPr>
          <p:nvPr>
            <p:ph type="title"/>
          </p:nvPr>
        </p:nvSpPr>
        <p:spPr/>
        <p:txBody>
          <a:bodyPr/>
          <a:lstStyle/>
          <a:p>
            <a:r>
              <a:rPr lang="en-CA" dirty="0"/>
              <a:t>Letters of Ignatius: Smyrnaeans</a:t>
            </a:r>
          </a:p>
        </p:txBody>
      </p:sp>
      <p:sp>
        <p:nvSpPr>
          <p:cNvPr id="3" name="Content Placeholder 2">
            <a:extLst>
              <a:ext uri="{FF2B5EF4-FFF2-40B4-BE49-F238E27FC236}">
                <a16:creationId xmlns:a16="http://schemas.microsoft.com/office/drawing/2014/main" id="{BDE59C23-BFAF-C304-C378-B453485CEBAE}"/>
              </a:ext>
            </a:extLst>
          </p:cNvPr>
          <p:cNvSpPr>
            <a:spLocks noGrp="1"/>
          </p:cNvSpPr>
          <p:nvPr>
            <p:ph idx="1"/>
          </p:nvPr>
        </p:nvSpPr>
        <p:spPr>
          <a:xfrm>
            <a:off x="1120000" y="1825624"/>
            <a:ext cx="10233800" cy="5032375"/>
          </a:xfrm>
        </p:spPr>
        <p:txBody>
          <a:bodyPr>
            <a:normAutofit fontScale="85000" lnSpcReduction="20000"/>
          </a:bodyPr>
          <a:lstStyle/>
          <a:p>
            <a:pPr marL="0" indent="0">
              <a:lnSpc>
                <a:spcPct val="120000"/>
              </a:lnSpc>
              <a:buNone/>
            </a:pPr>
            <a:r>
              <a:rPr lang="en-CA" dirty="0"/>
              <a:t>Flee from schism as the source of mischief. You should all follow the </a:t>
            </a:r>
            <a:r>
              <a:rPr lang="en-CA" u="sng" dirty="0"/>
              <a:t>bishop</a:t>
            </a:r>
            <a:r>
              <a:rPr lang="en-CA" dirty="0"/>
              <a:t> as Jesus Christ did the Father. Follow, too, the presbytery as you would the apostles; and respect the deacons as you would God’s law. Nobody must do anything that has to do with the Church without the </a:t>
            </a:r>
            <a:r>
              <a:rPr lang="en-CA" u="sng" dirty="0"/>
              <a:t>bishop’s </a:t>
            </a:r>
            <a:r>
              <a:rPr lang="en-CA" dirty="0"/>
              <a:t>approval. You should regard that Eucharist as valid which is celebrated either by the </a:t>
            </a:r>
            <a:r>
              <a:rPr lang="en-CA" u="sng" dirty="0"/>
              <a:t>bishop</a:t>
            </a:r>
            <a:r>
              <a:rPr lang="en-CA" dirty="0"/>
              <a:t> or by someone he authorizes. Where the </a:t>
            </a:r>
            <a:r>
              <a:rPr lang="en-CA" u="sng" dirty="0"/>
              <a:t>bishop</a:t>
            </a:r>
            <a:r>
              <a:rPr lang="en-CA" dirty="0"/>
              <a:t> is present, there let the congregation gather, just as where Jesus Christ is, there is the Catholic Church. Without the </a:t>
            </a:r>
            <a:r>
              <a:rPr lang="en-CA" u="sng" dirty="0"/>
              <a:t>bishop’s</a:t>
            </a:r>
            <a:r>
              <a:rPr lang="en-CA" dirty="0"/>
              <a:t> supervision, no baptisms or love feasts are permitted. </a:t>
            </a:r>
          </a:p>
          <a:p>
            <a:pPr marL="0" indent="0">
              <a:buNone/>
            </a:pPr>
            <a:endParaRPr lang="en-CA" dirty="0"/>
          </a:p>
        </p:txBody>
      </p:sp>
    </p:spTree>
    <p:extLst>
      <p:ext uri="{BB962C8B-B14F-4D97-AF65-F5344CB8AC3E}">
        <p14:creationId xmlns:p14="http://schemas.microsoft.com/office/powerpoint/2010/main" val="104007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5915-E978-54BC-3556-6A34C823288E}"/>
              </a:ext>
            </a:extLst>
          </p:cNvPr>
          <p:cNvSpPr>
            <a:spLocks noGrp="1"/>
          </p:cNvSpPr>
          <p:nvPr>
            <p:ph type="ctrTitle"/>
          </p:nvPr>
        </p:nvSpPr>
        <p:spPr/>
        <p:txBody>
          <a:bodyPr>
            <a:normAutofit/>
          </a:bodyPr>
          <a:lstStyle/>
          <a:p>
            <a:r>
              <a:rPr lang="en-CA" sz="8800" dirty="0"/>
              <a:t>Key Definitions &amp; Terms</a:t>
            </a:r>
          </a:p>
        </p:txBody>
      </p:sp>
      <p:sp>
        <p:nvSpPr>
          <p:cNvPr id="3" name="Subtitle 2">
            <a:extLst>
              <a:ext uri="{FF2B5EF4-FFF2-40B4-BE49-F238E27FC236}">
                <a16:creationId xmlns:a16="http://schemas.microsoft.com/office/drawing/2014/main" id="{9C483B6B-F84C-D9C2-60A8-DEEC74CE55C7}"/>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51935321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B137-E0F0-197C-D447-B7B641C87AED}"/>
              </a:ext>
            </a:extLst>
          </p:cNvPr>
          <p:cNvSpPr>
            <a:spLocks noGrp="1"/>
          </p:cNvSpPr>
          <p:nvPr>
            <p:ph type="title"/>
          </p:nvPr>
        </p:nvSpPr>
        <p:spPr/>
        <p:txBody>
          <a:bodyPr/>
          <a:lstStyle/>
          <a:p>
            <a:r>
              <a:rPr lang="en-CA" altLang="en-US" dirty="0"/>
              <a:t>Terms for a Bishop</a:t>
            </a:r>
            <a:endParaRPr lang="en-CA" dirty="0"/>
          </a:p>
        </p:txBody>
      </p:sp>
      <p:sp>
        <p:nvSpPr>
          <p:cNvPr id="3" name="Content Placeholder 2">
            <a:extLst>
              <a:ext uri="{FF2B5EF4-FFF2-40B4-BE49-F238E27FC236}">
                <a16:creationId xmlns:a16="http://schemas.microsoft.com/office/drawing/2014/main" id="{395476C1-0A5E-0ADD-8C28-4A0292E78F06}"/>
              </a:ext>
            </a:extLst>
          </p:cNvPr>
          <p:cNvSpPr>
            <a:spLocks noGrp="1"/>
          </p:cNvSpPr>
          <p:nvPr>
            <p:ph idx="1"/>
          </p:nvPr>
        </p:nvSpPr>
        <p:spPr/>
        <p:txBody>
          <a:bodyPr>
            <a:normAutofit/>
          </a:bodyPr>
          <a:lstStyle/>
          <a:p>
            <a:r>
              <a:rPr lang="en-US" altLang="en-US" dirty="0"/>
              <a:t>A bishop is someone who has been consecrated as a bishop. </a:t>
            </a:r>
            <a:endParaRPr lang="en-CA" altLang="en-US" dirty="0"/>
          </a:p>
          <a:p>
            <a:pPr eaLnBrk="1" hangingPunct="1"/>
            <a:r>
              <a:rPr lang="en-CA" altLang="en-US" dirty="0"/>
              <a:t>The Bishop or Diocesan Bishop is the head of a diocese</a:t>
            </a:r>
          </a:p>
          <a:p>
            <a:pPr eaLnBrk="1" hangingPunct="1"/>
            <a:r>
              <a:rPr lang="en-CA" altLang="en-US" dirty="0"/>
              <a:t>A Coadjutor Bishop is elected to succeed as the Diocesan Bishop</a:t>
            </a:r>
          </a:p>
          <a:p>
            <a:pPr eaLnBrk="1" hangingPunct="1"/>
            <a:r>
              <a:rPr lang="en-CA" altLang="en-US" dirty="0"/>
              <a:t>A Suffragan Bishop is an assistant bishop</a:t>
            </a:r>
          </a:p>
        </p:txBody>
      </p:sp>
    </p:spTree>
    <p:extLst>
      <p:ext uri="{BB962C8B-B14F-4D97-AF65-F5344CB8AC3E}">
        <p14:creationId xmlns:p14="http://schemas.microsoft.com/office/powerpoint/2010/main" val="273016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0C04-8FB1-4791-B94B-1D61CD063D5A}"/>
              </a:ext>
            </a:extLst>
          </p:cNvPr>
          <p:cNvSpPr>
            <a:spLocks noGrp="1"/>
          </p:cNvSpPr>
          <p:nvPr>
            <p:ph type="title"/>
          </p:nvPr>
        </p:nvSpPr>
        <p:spPr/>
        <p:txBody>
          <a:bodyPr/>
          <a:lstStyle/>
          <a:p>
            <a:r>
              <a:rPr lang="en-CA" dirty="0"/>
              <a:t>Province</a:t>
            </a:r>
          </a:p>
        </p:txBody>
      </p:sp>
      <p:sp>
        <p:nvSpPr>
          <p:cNvPr id="3" name="Content Placeholder 2">
            <a:extLst>
              <a:ext uri="{FF2B5EF4-FFF2-40B4-BE49-F238E27FC236}">
                <a16:creationId xmlns:a16="http://schemas.microsoft.com/office/drawing/2014/main" id="{839D6CA8-FA06-4D8D-B106-507880145ACD}"/>
              </a:ext>
            </a:extLst>
          </p:cNvPr>
          <p:cNvSpPr>
            <a:spLocks noGrp="1"/>
          </p:cNvSpPr>
          <p:nvPr>
            <p:ph idx="1"/>
          </p:nvPr>
        </p:nvSpPr>
        <p:spPr/>
        <p:txBody>
          <a:bodyPr>
            <a:normAutofit/>
          </a:bodyPr>
          <a:lstStyle/>
          <a:p>
            <a:pPr lvl="0" rtl="0" eaLnBrk="1" fontAlgn="base" hangingPunct="1"/>
            <a:r>
              <a:rPr lang="en-CA" dirty="0">
                <a:effectLst/>
                <a:latin typeface="+mj-lt"/>
                <a:ea typeface="+mj-ea"/>
                <a:cs typeface="+mj-cs"/>
              </a:rPr>
              <a:t>A province consists of a minimum of 4 dioceses </a:t>
            </a:r>
          </a:p>
          <a:p>
            <a:pPr lvl="1" eaLnBrk="1" hangingPunct="1"/>
            <a:r>
              <a:rPr lang="en-CA" dirty="0">
                <a:effectLst/>
                <a:latin typeface="+mj-lt"/>
                <a:ea typeface="+mj-ea"/>
                <a:cs typeface="+mj-cs"/>
              </a:rPr>
              <a:t>3 bishops are required to consecrate a bishop</a:t>
            </a:r>
            <a:endParaRPr lang="en-CA" dirty="0">
              <a:effectLst/>
            </a:endParaRPr>
          </a:p>
          <a:p>
            <a:pPr rtl="0" eaLnBrk="1" fontAlgn="base" hangingPunct="1"/>
            <a:r>
              <a:rPr lang="en-CA" dirty="0">
                <a:latin typeface="+mj-lt"/>
                <a:ea typeface="+mj-ea"/>
                <a:cs typeface="+mj-cs"/>
              </a:rPr>
              <a:t>A Metropolitan Bishop is:</a:t>
            </a:r>
          </a:p>
          <a:p>
            <a:pPr lvl="1" fontAlgn="base"/>
            <a:r>
              <a:rPr lang="en-CA" sz="2800" dirty="0"/>
              <a:t>an Archbishop</a:t>
            </a:r>
          </a:p>
          <a:p>
            <a:pPr lvl="1" rtl="0" eaLnBrk="1" fontAlgn="base" hangingPunct="1"/>
            <a:r>
              <a:rPr lang="en-CA" sz="2800" dirty="0"/>
              <a:t>Chair of Provincial Synod and Provincial Council</a:t>
            </a:r>
            <a:endParaRPr lang="en-CA" dirty="0">
              <a:effectLst/>
            </a:endParaRPr>
          </a:p>
          <a:p>
            <a:pPr lvl="1" rtl="0" eaLnBrk="1" fontAlgn="base" hangingPunct="1"/>
            <a:r>
              <a:rPr lang="en-CA" sz="2800" dirty="0"/>
              <a:t>also a Diocesan Bishop</a:t>
            </a:r>
            <a:endParaRPr lang="en-CA" dirty="0">
              <a:effectLst/>
            </a:endParaRPr>
          </a:p>
        </p:txBody>
      </p:sp>
    </p:spTree>
    <p:extLst>
      <p:ext uri="{BB962C8B-B14F-4D97-AF65-F5344CB8AC3E}">
        <p14:creationId xmlns:p14="http://schemas.microsoft.com/office/powerpoint/2010/main" val="110588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B24C-2D22-8D24-0D5A-DC1F9FC1B266}"/>
              </a:ext>
            </a:extLst>
          </p:cNvPr>
          <p:cNvSpPr>
            <a:spLocks noGrp="1"/>
          </p:cNvSpPr>
          <p:nvPr>
            <p:ph type="title"/>
          </p:nvPr>
        </p:nvSpPr>
        <p:spPr/>
        <p:txBody>
          <a:bodyPr>
            <a:normAutofit fontScale="90000"/>
          </a:bodyPr>
          <a:lstStyle/>
          <a:p>
            <a:r>
              <a:rPr lang="en-CA" dirty="0"/>
              <a:t>The Jurisdiction of the Provincial Synod of Ontario </a:t>
            </a:r>
          </a:p>
        </p:txBody>
      </p:sp>
      <p:sp>
        <p:nvSpPr>
          <p:cNvPr id="3" name="Content Placeholder 2">
            <a:extLst>
              <a:ext uri="{FF2B5EF4-FFF2-40B4-BE49-F238E27FC236}">
                <a16:creationId xmlns:a16="http://schemas.microsoft.com/office/drawing/2014/main" id="{B3CD93BF-238F-C3CC-C375-2F7DE90EE196}"/>
              </a:ext>
            </a:extLst>
          </p:cNvPr>
          <p:cNvSpPr>
            <a:spLocks noGrp="1"/>
          </p:cNvSpPr>
          <p:nvPr>
            <p:ph idx="1"/>
          </p:nvPr>
        </p:nvSpPr>
        <p:spPr/>
        <p:txBody>
          <a:bodyPr>
            <a:normAutofit/>
          </a:bodyPr>
          <a:lstStyle/>
          <a:p>
            <a:r>
              <a:rPr lang="en-CA" dirty="0"/>
              <a:t>The confirmation of the election, consecration and resignation of bishops within the Province</a:t>
            </a:r>
          </a:p>
          <a:p>
            <a:r>
              <a:rPr lang="en-CA" dirty="0"/>
              <a:t>Provision for the ecclesiastical discipline and </a:t>
            </a:r>
            <a:br>
              <a:rPr lang="en-CA" dirty="0"/>
            </a:br>
            <a:r>
              <a:rPr lang="en-CA" dirty="0"/>
              <a:t>trial of bishops in the Province </a:t>
            </a:r>
          </a:p>
        </p:txBody>
      </p:sp>
    </p:spTree>
    <p:extLst>
      <p:ext uri="{BB962C8B-B14F-4D97-AF65-F5344CB8AC3E}">
        <p14:creationId xmlns:p14="http://schemas.microsoft.com/office/powerpoint/2010/main" val="336136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C7E3-8E9A-F7F0-8FC5-83E7DB31A316}"/>
              </a:ext>
            </a:extLst>
          </p:cNvPr>
          <p:cNvSpPr>
            <a:spLocks noGrp="1"/>
          </p:cNvSpPr>
          <p:nvPr>
            <p:ph type="title"/>
          </p:nvPr>
        </p:nvSpPr>
        <p:spPr/>
        <p:txBody>
          <a:bodyPr>
            <a:normAutofit fontScale="90000"/>
          </a:bodyPr>
          <a:lstStyle/>
          <a:p>
            <a:r>
              <a:rPr lang="en-CA" sz="5400" b="0" kern="1200" dirty="0">
                <a:solidFill>
                  <a:schemeClr val="tx1"/>
                </a:solidFill>
                <a:effectLst/>
                <a:latin typeface="+mj-lt"/>
                <a:ea typeface="+mj-ea"/>
                <a:cs typeface="+mj-cs"/>
              </a:rPr>
              <a:t>The Jurisdiction of the Provincial Synod of Ontario </a:t>
            </a:r>
            <a:endParaRPr lang="en-CA" dirty="0"/>
          </a:p>
        </p:txBody>
      </p:sp>
      <p:sp>
        <p:nvSpPr>
          <p:cNvPr id="3" name="Content Placeholder 2">
            <a:extLst>
              <a:ext uri="{FF2B5EF4-FFF2-40B4-BE49-F238E27FC236}">
                <a16:creationId xmlns:a16="http://schemas.microsoft.com/office/drawing/2014/main" id="{44E520A1-11AC-AD5A-C862-41A9069A27AD}"/>
              </a:ext>
            </a:extLst>
          </p:cNvPr>
          <p:cNvSpPr>
            <a:spLocks noGrp="1"/>
          </p:cNvSpPr>
          <p:nvPr>
            <p:ph idx="1"/>
          </p:nvPr>
        </p:nvSpPr>
        <p:spPr/>
        <p:txBody>
          <a:bodyPr/>
          <a:lstStyle/>
          <a:p>
            <a:r>
              <a:rPr lang="en-US" dirty="0"/>
              <a:t>With the consent of General Synod, and the dioceses affected, the division of the Province into dioceses, the establishment of missionary dioceses within the Province, the division of existing dioceses and the adjustment or re-arrangement of diocesan boundaries</a:t>
            </a:r>
            <a:endParaRPr lang="en-CA" dirty="0"/>
          </a:p>
        </p:txBody>
      </p:sp>
    </p:spTree>
    <p:extLst>
      <p:ext uri="{BB962C8B-B14F-4D97-AF65-F5344CB8AC3E}">
        <p14:creationId xmlns:p14="http://schemas.microsoft.com/office/powerpoint/2010/main" val="236848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3726-67EB-AE8E-4377-690B2CB87774}"/>
              </a:ext>
            </a:extLst>
          </p:cNvPr>
          <p:cNvSpPr>
            <a:spLocks noGrp="1"/>
          </p:cNvSpPr>
          <p:nvPr>
            <p:ph type="ctrTitle"/>
          </p:nvPr>
        </p:nvSpPr>
        <p:spPr/>
        <p:txBody>
          <a:bodyPr>
            <a:noAutofit/>
          </a:bodyPr>
          <a:lstStyle/>
          <a:p>
            <a:r>
              <a:rPr lang="en-US" sz="6600" dirty="0"/>
              <a:t>Episcopal Origins</a:t>
            </a:r>
            <a:endParaRPr lang="en-CA" sz="6600" dirty="0"/>
          </a:p>
        </p:txBody>
      </p:sp>
      <p:sp>
        <p:nvSpPr>
          <p:cNvPr id="3" name="Subtitle 2">
            <a:extLst>
              <a:ext uri="{FF2B5EF4-FFF2-40B4-BE49-F238E27FC236}">
                <a16:creationId xmlns:a16="http://schemas.microsoft.com/office/drawing/2014/main" id="{F97951E0-8030-82EC-2C59-A35FADE8BA58}"/>
              </a:ext>
            </a:extLst>
          </p:cNvPr>
          <p:cNvSpPr>
            <a:spLocks noGrp="1"/>
          </p:cNvSpPr>
          <p:nvPr>
            <p:ph type="subTitle" idx="1"/>
          </p:nvPr>
        </p:nvSpPr>
        <p:spPr/>
        <p:txBody>
          <a:bodyPr>
            <a:normAutofit/>
          </a:bodyPr>
          <a:lstStyle/>
          <a:p>
            <a:r>
              <a:rPr lang="en-CA" dirty="0"/>
              <a:t>The Anglican Church of  Canada</a:t>
            </a:r>
          </a:p>
        </p:txBody>
      </p:sp>
      <p:pic>
        <p:nvPicPr>
          <p:cNvPr id="2050" name="Picture 2" descr="Image result for anglican church of canada">
            <a:extLst>
              <a:ext uri="{FF2B5EF4-FFF2-40B4-BE49-F238E27FC236}">
                <a16:creationId xmlns:a16="http://schemas.microsoft.com/office/drawing/2014/main" id="{431E1302-CDA6-5CBA-A41B-9E30CBA00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32" y="0"/>
            <a:ext cx="3448685" cy="348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1570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C262-A51B-614E-D858-FB11050CE3CE}"/>
              </a:ext>
            </a:extLst>
          </p:cNvPr>
          <p:cNvSpPr>
            <a:spLocks noGrp="1"/>
          </p:cNvSpPr>
          <p:nvPr>
            <p:ph type="title"/>
          </p:nvPr>
        </p:nvSpPr>
        <p:spPr/>
        <p:txBody>
          <a:bodyPr/>
          <a:lstStyle/>
          <a:p>
            <a:r>
              <a:rPr lang="en-CA" altLang="en-US" dirty="0"/>
              <a:t>Missionary Societies</a:t>
            </a:r>
            <a:endParaRPr lang="en-CA" dirty="0"/>
          </a:p>
        </p:txBody>
      </p:sp>
      <p:sp>
        <p:nvSpPr>
          <p:cNvPr id="3" name="Content Placeholder 2">
            <a:extLst>
              <a:ext uri="{FF2B5EF4-FFF2-40B4-BE49-F238E27FC236}">
                <a16:creationId xmlns:a16="http://schemas.microsoft.com/office/drawing/2014/main" id="{482DDB71-E8BE-F2D9-B4BE-24674CFEFF1A}"/>
              </a:ext>
            </a:extLst>
          </p:cNvPr>
          <p:cNvSpPr>
            <a:spLocks noGrp="1"/>
          </p:cNvSpPr>
          <p:nvPr>
            <p:ph idx="1"/>
          </p:nvPr>
        </p:nvSpPr>
        <p:spPr>
          <a:xfrm>
            <a:off x="1120000" y="1825624"/>
            <a:ext cx="10233800" cy="5032375"/>
          </a:xfrm>
        </p:spPr>
        <p:txBody>
          <a:bodyPr>
            <a:normAutofit/>
          </a:bodyPr>
          <a:lstStyle/>
          <a:p>
            <a:pPr eaLnBrk="1" hangingPunct="1"/>
            <a:r>
              <a:rPr lang="en-CA" altLang="en-US" dirty="0"/>
              <a:t>Those societies founded for international outreach of the Church of England:</a:t>
            </a:r>
          </a:p>
          <a:p>
            <a:pPr lvl="1" eaLnBrk="1" hangingPunct="1"/>
            <a:r>
              <a:rPr lang="en-CA" altLang="en-US" dirty="0"/>
              <a:t>Society for the Propagation of the Gospel (</a:t>
            </a:r>
            <a:r>
              <a:rPr lang="en-CA" altLang="en-US" dirty="0" err="1"/>
              <a:t>SPG</a:t>
            </a:r>
            <a:r>
              <a:rPr lang="en-CA" altLang="en-US" dirty="0"/>
              <a:t>)</a:t>
            </a:r>
          </a:p>
          <a:p>
            <a:pPr lvl="1" eaLnBrk="1" hangingPunct="1"/>
            <a:r>
              <a:rPr lang="en-CA" altLang="en-US" dirty="0"/>
              <a:t>Church Missionary Society (CMS)</a:t>
            </a:r>
          </a:p>
          <a:p>
            <a:pPr eaLnBrk="1" hangingPunct="1"/>
            <a:r>
              <a:rPr lang="en-CA" dirty="0"/>
              <a:t>These societies started congregations of the </a:t>
            </a:r>
            <a:br>
              <a:rPr lang="en-CA" dirty="0"/>
            </a:br>
            <a:r>
              <a:rPr lang="en-CA" dirty="0"/>
              <a:t>Church of England in Canada</a:t>
            </a:r>
          </a:p>
          <a:p>
            <a:r>
              <a:rPr lang="en-CA" altLang="en-US" dirty="0"/>
              <a:t>Initially Canadian Dioceses were overseas dioceses of the See of Canterbury</a:t>
            </a:r>
            <a:endParaRPr lang="en-CA" dirty="0"/>
          </a:p>
        </p:txBody>
      </p:sp>
    </p:spTree>
    <p:extLst>
      <p:ext uri="{BB962C8B-B14F-4D97-AF65-F5344CB8AC3E}">
        <p14:creationId xmlns:p14="http://schemas.microsoft.com/office/powerpoint/2010/main" val="310071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D38B-6E36-F1BD-6B85-3AFE6CFBD3B0}"/>
              </a:ext>
            </a:extLst>
          </p:cNvPr>
          <p:cNvSpPr>
            <a:spLocks noGrp="1"/>
          </p:cNvSpPr>
          <p:nvPr>
            <p:ph type="title"/>
          </p:nvPr>
        </p:nvSpPr>
        <p:spPr/>
        <p:txBody>
          <a:bodyPr/>
          <a:lstStyle/>
          <a:p>
            <a:r>
              <a:rPr lang="en-CA" dirty="0"/>
              <a:t>Attendance and Offerings Declining</a:t>
            </a:r>
          </a:p>
        </p:txBody>
      </p:sp>
      <p:graphicFrame>
        <p:nvGraphicFramePr>
          <p:cNvPr id="6" name="Content Placeholder 5">
            <a:extLst>
              <a:ext uri="{FF2B5EF4-FFF2-40B4-BE49-F238E27FC236}">
                <a16:creationId xmlns:a16="http://schemas.microsoft.com/office/drawing/2014/main" id="{F02BCABF-EA49-8CBA-852F-19A0820292E2}"/>
              </a:ext>
            </a:extLst>
          </p:cNvPr>
          <p:cNvGraphicFramePr>
            <a:graphicFrameLocks noGrp="1"/>
          </p:cNvGraphicFramePr>
          <p:nvPr>
            <p:ph idx="1"/>
          </p:nvPr>
        </p:nvGraphicFramePr>
        <p:xfrm>
          <a:off x="838201" y="1403498"/>
          <a:ext cx="10515600" cy="47734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9E0E32E-D079-28F0-6923-CE96817533DC}"/>
              </a:ext>
            </a:extLst>
          </p:cNvPr>
          <p:cNvSpPr txBox="1"/>
          <p:nvPr/>
        </p:nvSpPr>
        <p:spPr>
          <a:xfrm>
            <a:off x="9622065" y="5853797"/>
            <a:ext cx="2569935" cy="646331"/>
          </a:xfrm>
          <a:prstGeom prst="rect">
            <a:avLst/>
          </a:prstGeom>
          <a:noFill/>
        </p:spPr>
        <p:txBody>
          <a:bodyPr wrap="square" rtlCol="0">
            <a:spAutoFit/>
          </a:bodyPr>
          <a:lstStyle/>
          <a:p>
            <a:r>
              <a:rPr lang="en-CA" dirty="0"/>
              <a:t>Source: Synod Convening Circulars</a:t>
            </a:r>
          </a:p>
        </p:txBody>
      </p:sp>
    </p:spTree>
    <p:extLst>
      <p:ext uri="{BB962C8B-B14F-4D97-AF65-F5344CB8AC3E}">
        <p14:creationId xmlns:p14="http://schemas.microsoft.com/office/powerpoint/2010/main" val="465021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BC4D628-3E20-4EA0-8A06-E155A9A4665E}"/>
              </a:ext>
            </a:extLst>
          </p:cNvPr>
          <p:cNvSpPr>
            <a:spLocks noGrp="1" noChangeArrowheads="1"/>
          </p:cNvSpPr>
          <p:nvPr>
            <p:ph type="title"/>
          </p:nvPr>
        </p:nvSpPr>
        <p:spPr/>
        <p:txBody>
          <a:bodyPr/>
          <a:lstStyle/>
          <a:p>
            <a:pPr eaLnBrk="1" hangingPunct="1"/>
            <a:r>
              <a:rPr lang="en-US" altLang="en-US" dirty="0"/>
              <a:t>The Church of England in Canada</a:t>
            </a:r>
          </a:p>
        </p:txBody>
      </p:sp>
      <p:sp>
        <p:nvSpPr>
          <p:cNvPr id="5123" name="Rectangle 3">
            <a:extLst>
              <a:ext uri="{FF2B5EF4-FFF2-40B4-BE49-F238E27FC236}">
                <a16:creationId xmlns:a16="http://schemas.microsoft.com/office/drawing/2014/main" id="{C0943E94-85C0-40EB-A608-95C65F4819E3}"/>
              </a:ext>
            </a:extLst>
          </p:cNvPr>
          <p:cNvSpPr>
            <a:spLocks noGrp="1" noChangeArrowheads="1"/>
          </p:cNvSpPr>
          <p:nvPr>
            <p:ph type="body" idx="1"/>
          </p:nvPr>
        </p:nvSpPr>
        <p:spPr/>
        <p:txBody>
          <a:bodyPr>
            <a:normAutofit/>
          </a:bodyPr>
          <a:lstStyle/>
          <a:p>
            <a:pPr eaLnBrk="1" hangingPunct="1"/>
            <a:r>
              <a:rPr lang="en-CA" sz="3900" dirty="0"/>
              <a:t>A bishop is required to confirm people, consecrate deacons and ordain priests</a:t>
            </a:r>
          </a:p>
          <a:p>
            <a:pPr eaLnBrk="1" hangingPunct="1"/>
            <a:r>
              <a:rPr lang="en-CA" altLang="en-US" sz="3900" dirty="0"/>
              <a:t>Bishop Charles </a:t>
            </a:r>
            <a:r>
              <a:rPr lang="en-CA" altLang="en-US" sz="3900" dirty="0" err="1"/>
              <a:t>Inglis</a:t>
            </a:r>
            <a:r>
              <a:rPr lang="en-CA" altLang="en-US" sz="3900" dirty="0"/>
              <a:t> made Bishop of Nova Scotia in 1787, the first Bishop in Canada</a:t>
            </a:r>
          </a:p>
          <a:p>
            <a:pPr lvl="1" eaLnBrk="1" hangingPunct="1"/>
            <a:r>
              <a:rPr lang="en-CA" altLang="en-US" dirty="0"/>
              <a:t>necessitated by the American Revolutionary War </a:t>
            </a:r>
            <a:br>
              <a:rPr lang="en-CA" altLang="en-US" dirty="0"/>
            </a:br>
            <a:r>
              <a:rPr lang="en-CA" altLang="en-US" dirty="0"/>
              <a:t>1776 – 1783 and the settlement of loyalists and refugees</a:t>
            </a:r>
          </a:p>
          <a:p>
            <a:pPr eaLnBrk="1" hangingPunct="1"/>
            <a:r>
              <a:rPr lang="en-CA" altLang="en-US" dirty="0"/>
              <a:t>Diocese of Quebec established 1793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E40A-507D-B55D-ECAD-14F19D433DC7}"/>
              </a:ext>
            </a:extLst>
          </p:cNvPr>
          <p:cNvSpPr>
            <a:spLocks noGrp="1"/>
          </p:cNvSpPr>
          <p:nvPr>
            <p:ph type="title"/>
          </p:nvPr>
        </p:nvSpPr>
        <p:spPr/>
        <p:txBody>
          <a:bodyPr/>
          <a:lstStyle/>
          <a:p>
            <a:r>
              <a:rPr lang="en-CA" dirty="0"/>
              <a:t>The Church of England in Canada</a:t>
            </a:r>
          </a:p>
        </p:txBody>
      </p:sp>
      <p:sp>
        <p:nvSpPr>
          <p:cNvPr id="3" name="Content Placeholder 2">
            <a:extLst>
              <a:ext uri="{FF2B5EF4-FFF2-40B4-BE49-F238E27FC236}">
                <a16:creationId xmlns:a16="http://schemas.microsoft.com/office/drawing/2014/main" id="{96C01017-5947-5404-FF89-A7608B0E1A97}"/>
              </a:ext>
            </a:extLst>
          </p:cNvPr>
          <p:cNvSpPr>
            <a:spLocks noGrp="1"/>
          </p:cNvSpPr>
          <p:nvPr>
            <p:ph idx="1"/>
          </p:nvPr>
        </p:nvSpPr>
        <p:spPr>
          <a:xfrm>
            <a:off x="1120000" y="1825624"/>
            <a:ext cx="10233800" cy="4872887"/>
          </a:xfrm>
        </p:spPr>
        <p:txBody>
          <a:bodyPr>
            <a:normAutofit lnSpcReduction="10000"/>
          </a:bodyPr>
          <a:lstStyle/>
          <a:p>
            <a:pPr>
              <a:lnSpc>
                <a:spcPct val="110000"/>
              </a:lnSpc>
            </a:pPr>
            <a:r>
              <a:rPr lang="en-CA" sz="3900" dirty="0"/>
              <a:t>Bishop John Strachan</a:t>
            </a:r>
          </a:p>
          <a:p>
            <a:pPr lvl="1">
              <a:lnSpc>
                <a:spcPct val="110000"/>
              </a:lnSpc>
            </a:pPr>
            <a:r>
              <a:rPr lang="en-CA" altLang="en-US" dirty="0"/>
              <a:t>Diocese of Toronto established 1839</a:t>
            </a:r>
          </a:p>
          <a:p>
            <a:pPr lvl="1">
              <a:lnSpc>
                <a:spcPct val="110000"/>
              </a:lnSpc>
            </a:pPr>
            <a:r>
              <a:rPr lang="en-CA" altLang="en-US" dirty="0"/>
              <a:t>1</a:t>
            </a:r>
            <a:r>
              <a:rPr lang="en-CA" altLang="en-US" baseline="30000" dirty="0"/>
              <a:t>st</a:t>
            </a:r>
            <a:r>
              <a:rPr lang="en-CA" altLang="en-US" dirty="0"/>
              <a:t> Bishop of  Toronto, 1839-1867</a:t>
            </a:r>
          </a:p>
          <a:p>
            <a:pPr lvl="1">
              <a:lnSpc>
                <a:spcPct val="110000"/>
              </a:lnSpc>
            </a:pPr>
            <a:r>
              <a:rPr lang="en-CA" altLang="en-US" dirty="0"/>
              <a:t>demonstrated leadership required </a:t>
            </a:r>
            <a:br>
              <a:rPr lang="en-CA" altLang="en-US" dirty="0"/>
            </a:br>
            <a:r>
              <a:rPr lang="en-CA" altLang="en-US" dirty="0"/>
              <a:t>of a Bishop to address problems </a:t>
            </a:r>
            <a:br>
              <a:rPr lang="en-CA" altLang="en-US" dirty="0"/>
            </a:br>
            <a:r>
              <a:rPr lang="en-CA" altLang="en-US" dirty="0"/>
              <a:t>in the church and in his diocese</a:t>
            </a:r>
          </a:p>
          <a:p>
            <a:pPr lvl="1">
              <a:lnSpc>
                <a:spcPct val="110000"/>
              </a:lnSpc>
            </a:pPr>
            <a:r>
              <a:rPr lang="en-CA" altLang="en-US" dirty="0"/>
              <a:t>established Indian missions on </a:t>
            </a:r>
            <a:br>
              <a:rPr lang="en-CA" altLang="en-US" dirty="0"/>
            </a:br>
            <a:r>
              <a:rPr lang="en-CA" altLang="en-US" dirty="0"/>
              <a:t>Manitoulin Island and Sault Ste. Marie</a:t>
            </a:r>
          </a:p>
        </p:txBody>
      </p:sp>
      <p:pic>
        <p:nvPicPr>
          <p:cNvPr id="3074" name="Picture 2" descr="See related image detail. John Strachan Quotes. QuotesGram">
            <a:extLst>
              <a:ext uri="{FF2B5EF4-FFF2-40B4-BE49-F238E27FC236}">
                <a16:creationId xmlns:a16="http://schemas.microsoft.com/office/drawing/2014/main" id="{EDA33E15-9DB2-E0E1-CA10-B1C415D52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332" y="1466401"/>
            <a:ext cx="3641079" cy="539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6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A12965F-8EAF-40A3-A109-618BF73B00E5}"/>
              </a:ext>
            </a:extLst>
          </p:cNvPr>
          <p:cNvSpPr>
            <a:spLocks noGrp="1"/>
          </p:cNvSpPr>
          <p:nvPr>
            <p:ph type="title"/>
          </p:nvPr>
        </p:nvSpPr>
        <p:spPr/>
        <p:txBody>
          <a:bodyPr/>
          <a:lstStyle/>
          <a:p>
            <a:pPr eaLnBrk="1" hangingPunct="1"/>
            <a:r>
              <a:rPr lang="en-CA" altLang="en-US" dirty="0"/>
              <a:t>Establishing Diocesan Synod</a:t>
            </a:r>
          </a:p>
        </p:txBody>
      </p:sp>
      <p:sp>
        <p:nvSpPr>
          <p:cNvPr id="6147" name="Content Placeholder 2">
            <a:extLst>
              <a:ext uri="{FF2B5EF4-FFF2-40B4-BE49-F238E27FC236}">
                <a16:creationId xmlns:a16="http://schemas.microsoft.com/office/drawing/2014/main" id="{64EA4146-5002-4A90-A877-85BD327EE9ED}"/>
              </a:ext>
            </a:extLst>
          </p:cNvPr>
          <p:cNvSpPr>
            <a:spLocks noGrp="1"/>
          </p:cNvSpPr>
          <p:nvPr>
            <p:ph idx="1"/>
          </p:nvPr>
        </p:nvSpPr>
        <p:spPr/>
        <p:txBody>
          <a:bodyPr>
            <a:normAutofit/>
          </a:bodyPr>
          <a:lstStyle/>
          <a:p>
            <a:r>
              <a:rPr lang="en-CA" dirty="0"/>
              <a:t>The church needed lay representation in order to raise funds by collecting an offering during a worship service. </a:t>
            </a:r>
          </a:p>
          <a:p>
            <a:r>
              <a:rPr lang="en-CA" dirty="0"/>
              <a:t>Informal meetings of clergy and lay people were held, at least as early 1851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D451-7054-D285-7E59-91BBC8C1CF76}"/>
              </a:ext>
            </a:extLst>
          </p:cNvPr>
          <p:cNvSpPr>
            <a:spLocks noGrp="1"/>
          </p:cNvSpPr>
          <p:nvPr>
            <p:ph type="title"/>
          </p:nvPr>
        </p:nvSpPr>
        <p:spPr/>
        <p:txBody>
          <a:bodyPr/>
          <a:lstStyle/>
          <a:p>
            <a:r>
              <a:rPr lang="en-CA" altLang="en-US" dirty="0"/>
              <a:t>Establishing Diocesan </a:t>
            </a:r>
            <a:r>
              <a:rPr lang="en-CA" dirty="0"/>
              <a:t>Synod</a:t>
            </a:r>
          </a:p>
        </p:txBody>
      </p:sp>
      <p:sp>
        <p:nvSpPr>
          <p:cNvPr id="3" name="Content Placeholder 2">
            <a:extLst>
              <a:ext uri="{FF2B5EF4-FFF2-40B4-BE49-F238E27FC236}">
                <a16:creationId xmlns:a16="http://schemas.microsoft.com/office/drawing/2014/main" id="{D750A9F2-F1B2-F467-51A1-C33F6B7CC2F5}"/>
              </a:ext>
            </a:extLst>
          </p:cNvPr>
          <p:cNvSpPr>
            <a:spLocks noGrp="1"/>
          </p:cNvSpPr>
          <p:nvPr>
            <p:ph idx="1"/>
          </p:nvPr>
        </p:nvSpPr>
        <p:spPr/>
        <p:txBody>
          <a:bodyPr/>
          <a:lstStyle/>
          <a:p>
            <a:r>
              <a:rPr lang="en-CA" altLang="en-US" dirty="0"/>
              <a:t>Through the leadership of Bishop Strachan, </a:t>
            </a:r>
            <a:br>
              <a:rPr lang="en-CA" altLang="en-US" dirty="0"/>
            </a:br>
            <a:r>
              <a:rPr lang="en-CA" altLang="en-US" dirty="0"/>
              <a:t>the legislature</a:t>
            </a:r>
            <a:r>
              <a:rPr lang="en-CA" altLang="en-US" baseline="0" dirty="0"/>
              <a:t> of the Province of Canada </a:t>
            </a:r>
            <a:r>
              <a:rPr lang="en-CA" altLang="en-US" dirty="0"/>
              <a:t>in 1857 </a:t>
            </a:r>
            <a:r>
              <a:rPr lang="en-CA" altLang="en-US" baseline="0" dirty="0"/>
              <a:t> passed legislation to enable the Church of England to meet in Synod and make decisions, instituting the first of such synods in the British colonies</a:t>
            </a:r>
            <a:endParaRPr lang="en-CA" altLang="en-US" dirty="0"/>
          </a:p>
          <a:p>
            <a:pPr lvl="1"/>
            <a:r>
              <a:rPr lang="en-CA" altLang="en-US" dirty="0"/>
              <a:t>A synod is the legislature of a diocese, province or national church</a:t>
            </a:r>
          </a:p>
          <a:p>
            <a:pPr lvl="1"/>
            <a:r>
              <a:rPr lang="en-CA" altLang="en-US" dirty="0"/>
              <a:t>It is comprised of bishop(s), clergy and laity</a:t>
            </a:r>
            <a:endParaRPr lang="en-CA" dirty="0"/>
          </a:p>
        </p:txBody>
      </p:sp>
    </p:spTree>
    <p:extLst>
      <p:ext uri="{BB962C8B-B14F-4D97-AF65-F5344CB8AC3E}">
        <p14:creationId xmlns:p14="http://schemas.microsoft.com/office/powerpoint/2010/main" val="870503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563F-4CDE-22E2-DB26-81102BE5888F}"/>
              </a:ext>
            </a:extLst>
          </p:cNvPr>
          <p:cNvSpPr>
            <a:spLocks noGrp="1"/>
          </p:cNvSpPr>
          <p:nvPr>
            <p:ph type="title"/>
          </p:nvPr>
        </p:nvSpPr>
        <p:spPr/>
        <p:txBody>
          <a:bodyPr/>
          <a:lstStyle/>
          <a:p>
            <a:r>
              <a:rPr lang="en-CA" dirty="0"/>
              <a:t>Establishing New Dioceses</a:t>
            </a:r>
          </a:p>
        </p:txBody>
      </p:sp>
      <p:sp>
        <p:nvSpPr>
          <p:cNvPr id="3" name="Content Placeholder 2">
            <a:extLst>
              <a:ext uri="{FF2B5EF4-FFF2-40B4-BE49-F238E27FC236}">
                <a16:creationId xmlns:a16="http://schemas.microsoft.com/office/drawing/2014/main" id="{AD4D90EF-BA9E-5F6B-1055-6A06E1022D00}"/>
              </a:ext>
            </a:extLst>
          </p:cNvPr>
          <p:cNvSpPr>
            <a:spLocks noGrp="1"/>
          </p:cNvSpPr>
          <p:nvPr>
            <p:ph idx="1"/>
          </p:nvPr>
        </p:nvSpPr>
        <p:spPr/>
        <p:txBody>
          <a:bodyPr>
            <a:normAutofit fontScale="92500" lnSpcReduction="10000"/>
          </a:bodyPr>
          <a:lstStyle/>
          <a:p>
            <a:pPr>
              <a:lnSpc>
                <a:spcPct val="110000"/>
              </a:lnSpc>
            </a:pPr>
            <a:r>
              <a:rPr lang="en-CA" dirty="0"/>
              <a:t>The problems for a growing church in the colonies</a:t>
            </a:r>
          </a:p>
          <a:p>
            <a:pPr lvl="1">
              <a:lnSpc>
                <a:spcPct val="110000"/>
              </a:lnSpc>
            </a:pPr>
            <a:r>
              <a:rPr lang="en-CA" dirty="0"/>
              <a:t>The growing number of parishes was more than one Bishop could manage</a:t>
            </a:r>
          </a:p>
          <a:p>
            <a:pPr lvl="1">
              <a:lnSpc>
                <a:spcPct val="110000"/>
              </a:lnSpc>
            </a:pPr>
            <a:r>
              <a:rPr lang="en-CA" dirty="0"/>
              <a:t>New dioceses were needed in order to have a bishop to raise up and ordain deacons and priests, and supervise new parishes</a:t>
            </a:r>
          </a:p>
          <a:p>
            <a:pPr lvl="1">
              <a:lnSpc>
                <a:spcPct val="110000"/>
              </a:lnSpc>
            </a:pPr>
            <a:r>
              <a:rPr lang="en-CA" dirty="0"/>
              <a:t>The Parliament of Great Britian could only create a diocese in a colony in the British Empire</a:t>
            </a:r>
          </a:p>
        </p:txBody>
      </p:sp>
    </p:spTree>
    <p:extLst>
      <p:ext uri="{BB962C8B-B14F-4D97-AF65-F5344CB8AC3E}">
        <p14:creationId xmlns:p14="http://schemas.microsoft.com/office/powerpoint/2010/main" val="70161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1D60-81EA-B314-3EC9-8B4B9D15C7E5}"/>
              </a:ext>
            </a:extLst>
          </p:cNvPr>
          <p:cNvSpPr>
            <a:spLocks noGrp="1"/>
          </p:cNvSpPr>
          <p:nvPr>
            <p:ph type="title"/>
          </p:nvPr>
        </p:nvSpPr>
        <p:spPr/>
        <p:txBody>
          <a:bodyPr/>
          <a:lstStyle/>
          <a:p>
            <a:r>
              <a:rPr lang="en-US" dirty="0"/>
              <a:t>Establishing New Dioceses</a:t>
            </a:r>
            <a:endParaRPr lang="en-CA" dirty="0"/>
          </a:p>
        </p:txBody>
      </p:sp>
      <p:sp>
        <p:nvSpPr>
          <p:cNvPr id="3" name="Content Placeholder 2">
            <a:extLst>
              <a:ext uri="{FF2B5EF4-FFF2-40B4-BE49-F238E27FC236}">
                <a16:creationId xmlns:a16="http://schemas.microsoft.com/office/drawing/2014/main" id="{E1C33873-3DF6-7983-58A4-5508D85D7B72}"/>
              </a:ext>
            </a:extLst>
          </p:cNvPr>
          <p:cNvSpPr>
            <a:spLocks noGrp="1"/>
          </p:cNvSpPr>
          <p:nvPr>
            <p:ph idx="1"/>
          </p:nvPr>
        </p:nvSpPr>
        <p:spPr/>
        <p:txBody>
          <a:bodyPr/>
          <a:lstStyle/>
          <a:p>
            <a:pPr>
              <a:lnSpc>
                <a:spcPct val="110000"/>
              </a:lnSpc>
            </a:pPr>
            <a:r>
              <a:rPr lang="en-CA" sz="3600" kern="1200" dirty="0">
                <a:solidFill>
                  <a:schemeClr val="tx1"/>
                </a:solidFill>
                <a:effectLst/>
                <a:latin typeface="+mn-lt"/>
                <a:ea typeface="+mn-ea"/>
                <a:cs typeface="+mn-cs"/>
              </a:rPr>
              <a:t>Through the leadership of Bishop Strachan, </a:t>
            </a:r>
            <a:r>
              <a:rPr lang="en-CA" altLang="en-US" dirty="0"/>
              <a:t>the legislature</a:t>
            </a:r>
            <a:r>
              <a:rPr lang="en-CA" altLang="en-US" baseline="0" dirty="0"/>
              <a:t> of the Province of Canada </a:t>
            </a:r>
            <a:r>
              <a:rPr lang="en-CA" dirty="0"/>
              <a:t>in </a:t>
            </a:r>
            <a:r>
              <a:rPr lang="en-CA" altLang="en-US" dirty="0"/>
              <a:t>1857 </a:t>
            </a:r>
            <a:r>
              <a:rPr lang="en-CA" altLang="en-US" baseline="0" dirty="0"/>
              <a:t>passed legislation to create the Diocese of Huron</a:t>
            </a:r>
          </a:p>
          <a:p>
            <a:pPr>
              <a:lnSpc>
                <a:spcPct val="110000"/>
              </a:lnSpc>
            </a:pPr>
            <a:r>
              <a:rPr lang="en-CA" dirty="0"/>
              <a:t>Ecclesiastical Province of Canada 1861</a:t>
            </a:r>
          </a:p>
        </p:txBody>
      </p:sp>
    </p:spTree>
    <p:extLst>
      <p:ext uri="{BB962C8B-B14F-4D97-AF65-F5344CB8AC3E}">
        <p14:creationId xmlns:p14="http://schemas.microsoft.com/office/powerpoint/2010/main" val="786437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Line map of dioceses and Ecclesiastical Provinces of the Anglican Church of Canada">
            <a:extLst>
              <a:ext uri="{FF2B5EF4-FFF2-40B4-BE49-F238E27FC236}">
                <a16:creationId xmlns:a16="http://schemas.microsoft.com/office/drawing/2014/main" id="{92CE35C0-FB8E-7F1D-7ADE-6B24CCF74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0"/>
            <a:ext cx="9974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19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wearing white robes standing outside a building&#10;&#10;AI-generated content may be incorrect.">
            <a:extLst>
              <a:ext uri="{FF2B5EF4-FFF2-40B4-BE49-F238E27FC236}">
                <a16:creationId xmlns:a16="http://schemas.microsoft.com/office/drawing/2014/main" id="{BDDB912B-F560-F90A-66B1-C7E0CE3D6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191250" y="857250"/>
            <a:ext cx="6858000" cy="5143500"/>
          </a:xfrm>
          <a:prstGeom prst="rect">
            <a:avLst/>
          </a:prstGeom>
        </p:spPr>
      </p:pic>
      <p:sp>
        <p:nvSpPr>
          <p:cNvPr id="2" name="Title 1">
            <a:extLst>
              <a:ext uri="{FF2B5EF4-FFF2-40B4-BE49-F238E27FC236}">
                <a16:creationId xmlns:a16="http://schemas.microsoft.com/office/drawing/2014/main" id="{DC78BE11-99E9-F03D-7ACD-1DE7AD5E5B64}"/>
              </a:ext>
            </a:extLst>
          </p:cNvPr>
          <p:cNvSpPr>
            <a:spLocks noGrp="1"/>
          </p:cNvSpPr>
          <p:nvPr>
            <p:ph type="ctrTitle"/>
          </p:nvPr>
        </p:nvSpPr>
        <p:spPr/>
        <p:txBody>
          <a:bodyPr>
            <a:normAutofit fontScale="90000"/>
          </a:bodyPr>
          <a:lstStyle/>
          <a:p>
            <a:r>
              <a:rPr lang="en-CA" sz="6000" dirty="0"/>
              <a:t>What are the Roles of </a:t>
            </a:r>
            <a:br>
              <a:rPr lang="en-CA" sz="6000" dirty="0"/>
            </a:br>
            <a:r>
              <a:rPr lang="en-CA" sz="6000" dirty="0"/>
              <a:t>the Bishop?</a:t>
            </a:r>
          </a:p>
        </p:txBody>
      </p:sp>
      <p:sp>
        <p:nvSpPr>
          <p:cNvPr id="3" name="Subtitle 2">
            <a:extLst>
              <a:ext uri="{FF2B5EF4-FFF2-40B4-BE49-F238E27FC236}">
                <a16:creationId xmlns:a16="http://schemas.microsoft.com/office/drawing/2014/main" id="{5F80CBF9-2E79-DA2D-A464-BF834CF22A68}"/>
              </a:ext>
            </a:extLst>
          </p:cNvPr>
          <p:cNvSpPr>
            <a:spLocks noGrp="1"/>
          </p:cNvSpPr>
          <p:nvPr>
            <p:ph type="subTitle" idx="1"/>
          </p:nvPr>
        </p:nvSpPr>
        <p:spPr/>
        <p:txBody>
          <a:bodyPr>
            <a:noAutofit/>
          </a:bodyPr>
          <a:lstStyle/>
          <a:p>
            <a:r>
              <a:rPr lang="en-US" sz="4400" dirty="0"/>
              <a:t>How People Experience </a:t>
            </a:r>
            <a:br>
              <a:rPr lang="en-US" sz="4400" dirty="0"/>
            </a:br>
            <a:r>
              <a:rPr lang="en-US" sz="4400" dirty="0"/>
              <a:t>the Bishop?</a:t>
            </a:r>
            <a:endParaRPr lang="en-CA" sz="4400" dirty="0"/>
          </a:p>
        </p:txBody>
      </p:sp>
    </p:spTree>
    <p:extLst>
      <p:ext uri="{BB962C8B-B14F-4D97-AF65-F5344CB8AC3E}">
        <p14:creationId xmlns:p14="http://schemas.microsoft.com/office/powerpoint/2010/main" val="190081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70A1-3381-8010-A9F7-4D071F2D9D50}"/>
              </a:ext>
            </a:extLst>
          </p:cNvPr>
          <p:cNvSpPr>
            <a:spLocks noGrp="1"/>
          </p:cNvSpPr>
          <p:nvPr>
            <p:ph type="title"/>
          </p:nvPr>
        </p:nvSpPr>
        <p:spPr>
          <a:xfrm>
            <a:off x="838200" y="365125"/>
            <a:ext cx="11014494" cy="1325563"/>
          </a:xfrm>
        </p:spPr>
        <p:txBody>
          <a:bodyPr>
            <a:noAutofit/>
          </a:bodyPr>
          <a:lstStyle/>
          <a:p>
            <a:r>
              <a:rPr lang="en-CA" b="1" u="none" kern="1200" dirty="0">
                <a:solidFill>
                  <a:schemeClr val="tx1"/>
                </a:solidFill>
                <a:effectLst/>
              </a:rPr>
              <a:t>How People Experience the Bishop?</a:t>
            </a:r>
            <a:endParaRPr lang="en-CA" u="none" dirty="0"/>
          </a:p>
        </p:txBody>
      </p:sp>
      <p:sp>
        <p:nvSpPr>
          <p:cNvPr id="3" name="Content Placeholder 2">
            <a:extLst>
              <a:ext uri="{FF2B5EF4-FFF2-40B4-BE49-F238E27FC236}">
                <a16:creationId xmlns:a16="http://schemas.microsoft.com/office/drawing/2014/main" id="{0E3DD99A-F222-A11E-4B35-7E07D8C1702A}"/>
              </a:ext>
            </a:extLst>
          </p:cNvPr>
          <p:cNvSpPr>
            <a:spLocks noGrp="1"/>
          </p:cNvSpPr>
          <p:nvPr>
            <p:ph idx="1"/>
          </p:nvPr>
        </p:nvSpPr>
        <p:spPr/>
        <p:txBody>
          <a:bodyPr>
            <a:normAutofit/>
          </a:bodyPr>
          <a:lstStyle/>
          <a:p>
            <a:pPr lvl="0"/>
            <a:r>
              <a:rPr lang="en-CA" b="0" kern="1200" dirty="0">
                <a:solidFill>
                  <a:schemeClr val="tx1"/>
                </a:solidFill>
                <a:effectLst/>
                <a:latin typeface="+mj-lt"/>
                <a:ea typeface="+mj-ea"/>
                <a:cs typeface="+mj-cs"/>
              </a:rPr>
              <a:t>when the Bishop visits their parish, about every </a:t>
            </a:r>
            <a:br>
              <a:rPr lang="en-CA" b="0" kern="1200" dirty="0">
                <a:solidFill>
                  <a:schemeClr val="tx1"/>
                </a:solidFill>
                <a:effectLst/>
                <a:latin typeface="+mj-lt"/>
                <a:ea typeface="+mj-ea"/>
                <a:cs typeface="+mj-cs"/>
              </a:rPr>
            </a:br>
            <a:r>
              <a:rPr lang="en-CA" b="0" kern="1200" dirty="0">
                <a:solidFill>
                  <a:schemeClr val="tx1"/>
                </a:solidFill>
                <a:effectLst/>
                <a:latin typeface="+mj-lt"/>
                <a:ea typeface="+mj-ea"/>
                <a:cs typeface="+mj-cs"/>
              </a:rPr>
              <a:t>2 years</a:t>
            </a:r>
          </a:p>
          <a:p>
            <a:pPr lvl="0"/>
            <a:r>
              <a:rPr lang="en-CA" b="0" kern="1200" dirty="0">
                <a:solidFill>
                  <a:schemeClr val="tx1"/>
                </a:solidFill>
                <a:effectLst/>
                <a:latin typeface="+mj-lt"/>
                <a:ea typeface="+mj-ea"/>
                <a:cs typeface="+mj-cs"/>
              </a:rPr>
              <a:t>when they are confirmed</a:t>
            </a:r>
          </a:p>
          <a:p>
            <a:pPr lvl="0"/>
            <a:r>
              <a:rPr lang="en-CA" b="0" kern="1200" dirty="0">
                <a:solidFill>
                  <a:schemeClr val="tx1"/>
                </a:solidFill>
                <a:effectLst/>
                <a:latin typeface="+mj-lt"/>
                <a:ea typeface="+mj-ea"/>
                <a:cs typeface="+mj-cs"/>
              </a:rPr>
              <a:t>when they attend an ordination</a:t>
            </a:r>
          </a:p>
          <a:p>
            <a:pPr lvl="0"/>
            <a:r>
              <a:rPr lang="en-CA" b="0" kern="1200" dirty="0">
                <a:solidFill>
                  <a:schemeClr val="tx1"/>
                </a:solidFill>
                <a:effectLst/>
                <a:latin typeface="+mj-lt"/>
                <a:ea typeface="+mj-ea"/>
                <a:cs typeface="+mj-cs"/>
              </a:rPr>
              <a:t>when they attend the funeral of a priest or deacon that the Bishop conducts </a:t>
            </a:r>
          </a:p>
        </p:txBody>
      </p:sp>
    </p:spTree>
    <p:extLst>
      <p:ext uri="{BB962C8B-B14F-4D97-AF65-F5344CB8AC3E}">
        <p14:creationId xmlns:p14="http://schemas.microsoft.com/office/powerpoint/2010/main" val="3194502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red robe with a group of kids sitting on a stage&#10;&#10;AI-generated content may be incorrect.">
            <a:extLst>
              <a:ext uri="{FF2B5EF4-FFF2-40B4-BE49-F238E27FC236}">
                <a16:creationId xmlns:a16="http://schemas.microsoft.com/office/drawing/2014/main" id="{A45A8AD2-CF58-04A3-38B5-35ED39EDFB44}"/>
              </a:ext>
            </a:extLst>
          </p:cNvPr>
          <p:cNvPicPr>
            <a:picLocks noChangeAspect="1"/>
          </p:cNvPicPr>
          <p:nvPr/>
        </p:nvPicPr>
        <p:blipFill>
          <a:blip r:embed="rId2">
            <a:extLst>
              <a:ext uri="{28A0092B-C50C-407E-A947-70E740481C1C}">
                <a14:useLocalDpi xmlns:a14="http://schemas.microsoft.com/office/drawing/2010/main" val="0"/>
              </a:ext>
            </a:extLst>
          </a:blip>
          <a:srcRect b="11318"/>
          <a:stretch/>
        </p:blipFill>
        <p:spPr>
          <a:xfrm>
            <a:off x="2240811" y="20271"/>
            <a:ext cx="7710377" cy="6837729"/>
          </a:xfrm>
          <a:prstGeom prst="rect">
            <a:avLst/>
          </a:prstGeom>
        </p:spPr>
      </p:pic>
    </p:spTree>
    <p:extLst>
      <p:ext uri="{BB962C8B-B14F-4D97-AF65-F5344CB8AC3E}">
        <p14:creationId xmlns:p14="http://schemas.microsoft.com/office/powerpoint/2010/main" val="185641442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DBF4-E1A5-16F6-7396-3D8CE735C2BE}"/>
              </a:ext>
            </a:extLst>
          </p:cNvPr>
          <p:cNvSpPr>
            <a:spLocks noGrp="1"/>
          </p:cNvSpPr>
          <p:nvPr>
            <p:ph type="title"/>
          </p:nvPr>
        </p:nvSpPr>
        <p:spPr/>
        <p:txBody>
          <a:bodyPr/>
          <a:lstStyle/>
          <a:p>
            <a:r>
              <a:rPr lang="en-CA" dirty="0"/>
              <a:t>Campaign Goal</a:t>
            </a:r>
          </a:p>
        </p:txBody>
      </p:sp>
      <p:sp>
        <p:nvSpPr>
          <p:cNvPr id="3" name="Content Placeholder 2">
            <a:extLst>
              <a:ext uri="{FF2B5EF4-FFF2-40B4-BE49-F238E27FC236}">
                <a16:creationId xmlns:a16="http://schemas.microsoft.com/office/drawing/2014/main" id="{B0A5ED03-615D-FC09-DE7D-6ADF98CDF2C6}"/>
              </a:ext>
            </a:extLst>
          </p:cNvPr>
          <p:cNvSpPr>
            <a:spLocks noGrp="1"/>
          </p:cNvSpPr>
          <p:nvPr>
            <p:ph idx="1"/>
          </p:nvPr>
        </p:nvSpPr>
        <p:spPr/>
        <p:txBody>
          <a:bodyPr/>
          <a:lstStyle/>
          <a:p>
            <a:r>
              <a:rPr lang="en-CA" dirty="0"/>
              <a:t>To bring the Anne Germond Legacy Fund to  $4,000,000, so that it generates </a:t>
            </a:r>
            <a:r>
              <a:rPr lang="en-CA" dirty="0" err="1"/>
              <a:t>sufficent</a:t>
            </a:r>
            <a:r>
              <a:rPr lang="en-CA" dirty="0"/>
              <a:t> interest income to support the office of the Bishop of Algoma.</a:t>
            </a:r>
          </a:p>
          <a:p>
            <a:r>
              <a:rPr lang="en-CA" dirty="0"/>
              <a:t>At 5%, $200,000 interest income would be generated annually.</a:t>
            </a:r>
          </a:p>
        </p:txBody>
      </p:sp>
    </p:spTree>
    <p:extLst>
      <p:ext uri="{BB962C8B-B14F-4D97-AF65-F5344CB8AC3E}">
        <p14:creationId xmlns:p14="http://schemas.microsoft.com/office/powerpoint/2010/main" val="2350968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C8CD-30C8-5F5F-0AA3-20D4D5263153}"/>
              </a:ext>
            </a:extLst>
          </p:cNvPr>
          <p:cNvSpPr>
            <a:spLocks noGrp="1"/>
          </p:cNvSpPr>
          <p:nvPr>
            <p:ph type="title"/>
          </p:nvPr>
        </p:nvSpPr>
        <p:spPr>
          <a:xfrm>
            <a:off x="838199" y="365125"/>
            <a:ext cx="10945483" cy="1325563"/>
          </a:xfrm>
        </p:spPr>
        <p:txBody>
          <a:bodyPr/>
          <a:lstStyle/>
          <a:p>
            <a:r>
              <a:rPr lang="en-CA" b="1" dirty="0"/>
              <a:t>How People Experience the Bishop?</a:t>
            </a:r>
            <a:endParaRPr lang="en-CA" dirty="0"/>
          </a:p>
        </p:txBody>
      </p:sp>
      <p:sp>
        <p:nvSpPr>
          <p:cNvPr id="3" name="Content Placeholder 2">
            <a:extLst>
              <a:ext uri="{FF2B5EF4-FFF2-40B4-BE49-F238E27FC236}">
                <a16:creationId xmlns:a16="http://schemas.microsoft.com/office/drawing/2014/main" id="{FFBABE05-F54C-014B-856A-66EE745B2A61}"/>
              </a:ext>
            </a:extLst>
          </p:cNvPr>
          <p:cNvSpPr>
            <a:spLocks noGrp="1"/>
          </p:cNvSpPr>
          <p:nvPr>
            <p:ph idx="1"/>
          </p:nvPr>
        </p:nvSpPr>
        <p:spPr/>
        <p:txBody>
          <a:bodyPr>
            <a:normAutofit lnSpcReduction="10000"/>
          </a:bodyPr>
          <a:lstStyle/>
          <a:p>
            <a:pPr lvl="0"/>
            <a:r>
              <a:rPr lang="en-CA" b="0" kern="1200" dirty="0">
                <a:solidFill>
                  <a:schemeClr val="tx1"/>
                </a:solidFill>
                <a:effectLst/>
                <a:latin typeface="+mj-lt"/>
                <a:ea typeface="+mj-ea"/>
                <a:cs typeface="+mj-cs"/>
              </a:rPr>
              <a:t>when they participate in a Deanery teaching day </a:t>
            </a:r>
            <a:br>
              <a:rPr lang="en-CA" b="0" kern="1200" dirty="0">
                <a:solidFill>
                  <a:schemeClr val="tx1"/>
                </a:solidFill>
                <a:effectLst/>
                <a:latin typeface="+mj-lt"/>
                <a:ea typeface="+mj-ea"/>
                <a:cs typeface="+mj-cs"/>
              </a:rPr>
            </a:br>
            <a:r>
              <a:rPr lang="en-CA" b="0" kern="1200" dirty="0">
                <a:solidFill>
                  <a:schemeClr val="tx1"/>
                </a:solidFill>
                <a:effectLst/>
                <a:latin typeface="+mj-lt"/>
                <a:ea typeface="+mj-ea"/>
                <a:cs typeface="+mj-cs"/>
              </a:rPr>
              <a:t>in which the Bishop gives a talk</a:t>
            </a:r>
          </a:p>
          <a:p>
            <a:r>
              <a:rPr lang="en-CA" dirty="0">
                <a:latin typeface="+mj-lt"/>
                <a:ea typeface="+mj-ea"/>
                <a:cs typeface="+mj-cs"/>
              </a:rPr>
              <a:t>through the written word communicated in: </a:t>
            </a:r>
          </a:p>
          <a:p>
            <a:pPr lvl="1"/>
            <a:r>
              <a:rPr lang="en-CA" i="1" dirty="0">
                <a:latin typeface="+mj-lt"/>
                <a:ea typeface="+mj-ea"/>
                <a:cs typeface="+mj-cs"/>
              </a:rPr>
              <a:t>Diocese of Algoma – Latest News </a:t>
            </a:r>
            <a:r>
              <a:rPr lang="en-CA" dirty="0">
                <a:latin typeface="+mj-lt"/>
                <a:ea typeface="+mj-ea"/>
                <a:cs typeface="+mj-cs"/>
              </a:rPr>
              <a:t>sent by email and </a:t>
            </a:r>
            <a:br>
              <a:rPr lang="en-CA" dirty="0">
                <a:latin typeface="+mj-lt"/>
                <a:ea typeface="+mj-ea"/>
                <a:cs typeface="+mj-cs"/>
              </a:rPr>
            </a:br>
            <a:r>
              <a:rPr lang="en-CA" dirty="0">
                <a:latin typeface="+mj-lt"/>
                <a:ea typeface="+mj-ea"/>
                <a:cs typeface="+mj-cs"/>
              </a:rPr>
              <a:t>posted on </a:t>
            </a:r>
            <a:r>
              <a:rPr lang="en-CA" dirty="0">
                <a:latin typeface="+mj-lt"/>
                <a:ea typeface="+mj-ea"/>
                <a:cs typeface="+mj-cs"/>
                <a:hlinkClick r:id="rId2"/>
              </a:rPr>
              <a:t>www.dioceseofalgoma.com</a:t>
            </a:r>
            <a:endParaRPr lang="en-CA" dirty="0">
              <a:latin typeface="+mj-lt"/>
              <a:ea typeface="+mj-ea"/>
              <a:cs typeface="+mj-cs"/>
            </a:endParaRPr>
          </a:p>
          <a:p>
            <a:pPr lvl="1"/>
            <a:r>
              <a:rPr lang="en-CA" dirty="0">
                <a:latin typeface="+mj-lt"/>
                <a:ea typeface="+mj-ea"/>
                <a:cs typeface="+mj-cs"/>
              </a:rPr>
              <a:t>posts on Facebook,</a:t>
            </a:r>
          </a:p>
          <a:p>
            <a:pPr lvl="1"/>
            <a:r>
              <a:rPr lang="en-CA" dirty="0">
                <a:latin typeface="+mj-lt"/>
                <a:ea typeface="+mj-ea"/>
                <a:cs typeface="+mj-cs"/>
              </a:rPr>
              <a:t>pastoral letters to the diocese, and</a:t>
            </a:r>
          </a:p>
          <a:p>
            <a:pPr lvl="1"/>
            <a:r>
              <a:rPr lang="en-CA" dirty="0">
                <a:latin typeface="+mj-lt"/>
                <a:ea typeface="+mj-ea"/>
                <a:cs typeface="+mj-cs"/>
              </a:rPr>
              <a:t>Ad Clerum to clergy</a:t>
            </a:r>
          </a:p>
          <a:p>
            <a:pPr lvl="1"/>
            <a:endParaRPr lang="en-CA" dirty="0">
              <a:latin typeface="+mj-lt"/>
              <a:ea typeface="+mj-ea"/>
              <a:cs typeface="+mj-cs"/>
            </a:endParaRPr>
          </a:p>
        </p:txBody>
      </p:sp>
    </p:spTree>
    <p:extLst>
      <p:ext uri="{BB962C8B-B14F-4D97-AF65-F5344CB8AC3E}">
        <p14:creationId xmlns:p14="http://schemas.microsoft.com/office/powerpoint/2010/main" val="3234988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94E-E484-DEC7-9BAE-8317AAF3AADF}"/>
              </a:ext>
            </a:extLst>
          </p:cNvPr>
          <p:cNvSpPr>
            <a:spLocks noGrp="1"/>
          </p:cNvSpPr>
          <p:nvPr>
            <p:ph type="title"/>
          </p:nvPr>
        </p:nvSpPr>
        <p:spPr>
          <a:xfrm>
            <a:off x="838200" y="365125"/>
            <a:ext cx="10997242" cy="1325563"/>
          </a:xfrm>
        </p:spPr>
        <p:txBody>
          <a:bodyPr/>
          <a:lstStyle/>
          <a:p>
            <a:r>
              <a:rPr lang="en-CA" b="1" dirty="0"/>
              <a:t>How People Experience the Bishop?</a:t>
            </a:r>
          </a:p>
        </p:txBody>
      </p:sp>
      <p:sp>
        <p:nvSpPr>
          <p:cNvPr id="3" name="Content Placeholder 2">
            <a:extLst>
              <a:ext uri="{FF2B5EF4-FFF2-40B4-BE49-F238E27FC236}">
                <a16:creationId xmlns:a16="http://schemas.microsoft.com/office/drawing/2014/main" id="{B7B1C264-8B4F-5F72-F0AC-9E257C886F2B}"/>
              </a:ext>
            </a:extLst>
          </p:cNvPr>
          <p:cNvSpPr>
            <a:spLocks noGrp="1"/>
          </p:cNvSpPr>
          <p:nvPr>
            <p:ph idx="1"/>
          </p:nvPr>
        </p:nvSpPr>
        <p:spPr/>
        <p:txBody>
          <a:bodyPr>
            <a:normAutofit/>
          </a:bodyPr>
          <a:lstStyle/>
          <a:p>
            <a:pPr rtl="0" eaLnBrk="1" latinLnBrk="0" hangingPunct="1"/>
            <a:r>
              <a:rPr lang="en-CA" sz="3600" b="0" kern="1200" dirty="0">
                <a:solidFill>
                  <a:schemeClr val="tx1"/>
                </a:solidFill>
                <a:effectLst/>
                <a:latin typeface="+mn-lt"/>
                <a:ea typeface="+mn-ea"/>
                <a:cs typeface="+mn-cs"/>
              </a:rPr>
              <a:t>as a member of Diocesan Synod</a:t>
            </a:r>
            <a:endParaRPr lang="en-CA" sz="3600" dirty="0">
              <a:effectLst/>
            </a:endParaRPr>
          </a:p>
          <a:p>
            <a:pPr rtl="0" eaLnBrk="1" latinLnBrk="0" hangingPunct="1"/>
            <a:r>
              <a:rPr lang="en-CA" sz="3600" b="0" kern="1200" dirty="0">
                <a:solidFill>
                  <a:schemeClr val="tx1"/>
                </a:solidFill>
                <a:effectLst/>
                <a:latin typeface="+mn-lt"/>
                <a:ea typeface="+mn-ea"/>
                <a:cs typeface="+mn-cs"/>
              </a:rPr>
              <a:t>as a member of Diocesan Executive Committee</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en-CA" b="0" kern="1200" dirty="0">
                <a:solidFill>
                  <a:schemeClr val="tx1"/>
                </a:solidFill>
                <a:effectLst/>
              </a:rPr>
              <a:t>when they attend a Diocesan clergy retreat</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en-CA" b="0" kern="1200" dirty="0">
                <a:solidFill>
                  <a:schemeClr val="tx1"/>
                </a:solidFill>
                <a:effectLst/>
                <a:latin typeface="+mj-lt"/>
                <a:ea typeface="+mj-ea"/>
                <a:cs typeface="+mj-cs"/>
              </a:rPr>
              <a:t>when they attend a Diocesan Lay Reader conference</a:t>
            </a:r>
          </a:p>
        </p:txBody>
      </p:sp>
    </p:spTree>
    <p:extLst>
      <p:ext uri="{BB962C8B-B14F-4D97-AF65-F5344CB8AC3E}">
        <p14:creationId xmlns:p14="http://schemas.microsoft.com/office/powerpoint/2010/main" val="1262131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tanding in front of a poster&#10;&#10;AI-generated content may be incorrect.">
            <a:extLst>
              <a:ext uri="{FF2B5EF4-FFF2-40B4-BE49-F238E27FC236}">
                <a16:creationId xmlns:a16="http://schemas.microsoft.com/office/drawing/2014/main" id="{0EA19904-A0A2-7B03-E7A7-691968C69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513" y="0"/>
            <a:ext cx="3860974" cy="6858000"/>
          </a:xfrm>
          <a:prstGeom prst="rect">
            <a:avLst/>
          </a:prstGeom>
        </p:spPr>
      </p:pic>
    </p:spTree>
    <p:extLst>
      <p:ext uri="{BB962C8B-B14F-4D97-AF65-F5344CB8AC3E}">
        <p14:creationId xmlns:p14="http://schemas.microsoft.com/office/powerpoint/2010/main" val="38263874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FFFF-BEE4-B950-9430-C39DEC7F8A2D}"/>
              </a:ext>
            </a:extLst>
          </p:cNvPr>
          <p:cNvSpPr>
            <a:spLocks noGrp="1"/>
          </p:cNvSpPr>
          <p:nvPr>
            <p:ph type="title"/>
          </p:nvPr>
        </p:nvSpPr>
        <p:spPr>
          <a:xfrm>
            <a:off x="838200" y="365125"/>
            <a:ext cx="11135264" cy="1325563"/>
          </a:xfrm>
        </p:spPr>
        <p:txBody>
          <a:bodyPr/>
          <a:lstStyle/>
          <a:p>
            <a:pPr lvl="0"/>
            <a:r>
              <a:rPr lang="en-CA" b="1" dirty="0"/>
              <a:t>How People Experience the Bishop?</a:t>
            </a:r>
            <a:endParaRPr lang="en-CA" dirty="0"/>
          </a:p>
        </p:txBody>
      </p:sp>
      <p:sp>
        <p:nvSpPr>
          <p:cNvPr id="3" name="Content Placeholder 2">
            <a:extLst>
              <a:ext uri="{FF2B5EF4-FFF2-40B4-BE49-F238E27FC236}">
                <a16:creationId xmlns:a16="http://schemas.microsoft.com/office/drawing/2014/main" id="{5AC3145F-65DD-35AC-5193-DFA0F5D4FF69}"/>
              </a:ext>
            </a:extLst>
          </p:cNvPr>
          <p:cNvSpPr>
            <a:spLocks noGrp="1"/>
          </p:cNvSpPr>
          <p:nvPr>
            <p:ph idx="1"/>
          </p:nvPr>
        </p:nvSpPr>
        <p:spPr/>
        <p:txBody>
          <a:bodyPr>
            <a:normAutofit/>
          </a:bodyPr>
          <a:lstStyle/>
          <a:p>
            <a:r>
              <a:rPr lang="en-CA" dirty="0"/>
              <a:t>through ecumenical events that the Bishop participates in, such as the Week of Prayer for Christian Unity and the World Day of Prayer</a:t>
            </a:r>
          </a:p>
          <a:p>
            <a:pPr lvl="0"/>
            <a:r>
              <a:rPr lang="en-CA" b="0" kern="1200" dirty="0">
                <a:solidFill>
                  <a:schemeClr val="tx1"/>
                </a:solidFill>
                <a:effectLst/>
                <a:latin typeface="+mj-lt"/>
                <a:ea typeface="+mj-ea"/>
                <a:cs typeface="+mj-cs"/>
              </a:rPr>
              <a:t>whey they attend a </a:t>
            </a:r>
            <a:br>
              <a:rPr lang="en-CA" b="0" kern="1200" dirty="0">
                <a:solidFill>
                  <a:schemeClr val="tx1"/>
                </a:solidFill>
                <a:effectLst/>
                <a:latin typeface="+mj-lt"/>
                <a:ea typeface="+mj-ea"/>
                <a:cs typeface="+mj-cs"/>
              </a:rPr>
            </a:br>
            <a:r>
              <a:rPr lang="en-CA" b="0" kern="1200" dirty="0">
                <a:solidFill>
                  <a:schemeClr val="tx1"/>
                </a:solidFill>
                <a:effectLst/>
                <a:latin typeface="+mj-lt"/>
                <a:ea typeface="+mj-ea"/>
                <a:cs typeface="+mj-cs"/>
              </a:rPr>
              <a:t>Diocesan ACW Annual </a:t>
            </a:r>
            <a:br>
              <a:rPr lang="en-CA" b="0" kern="1200" dirty="0">
                <a:solidFill>
                  <a:schemeClr val="tx1"/>
                </a:solidFill>
                <a:effectLst/>
                <a:latin typeface="+mj-lt"/>
                <a:ea typeface="+mj-ea"/>
                <a:cs typeface="+mj-cs"/>
              </a:rPr>
            </a:br>
            <a:r>
              <a:rPr lang="en-CA" b="0" kern="1200" dirty="0">
                <a:solidFill>
                  <a:schemeClr val="tx1"/>
                </a:solidFill>
                <a:effectLst/>
                <a:latin typeface="+mj-lt"/>
                <a:ea typeface="+mj-ea"/>
                <a:cs typeface="+mj-cs"/>
              </a:rPr>
              <a:t>meeting</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lang="en-CA" b="0" kern="1200" dirty="0">
              <a:solidFill>
                <a:schemeClr val="tx1"/>
              </a:solidFill>
              <a:effectLst/>
            </a:endParaRP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lang="en-CA" dirty="0"/>
          </a:p>
        </p:txBody>
      </p:sp>
      <p:pic>
        <p:nvPicPr>
          <p:cNvPr id="8" name="Picture 7" descr="A group of women holding a certificate&#10;&#10;AI-generated content may be incorrect.">
            <a:extLst>
              <a:ext uri="{FF2B5EF4-FFF2-40B4-BE49-F238E27FC236}">
                <a16:creationId xmlns:a16="http://schemas.microsoft.com/office/drawing/2014/main" id="{AFB05233-8F73-158B-C690-E5D4835574F1}"/>
              </a:ext>
            </a:extLst>
          </p:cNvPr>
          <p:cNvPicPr>
            <a:picLocks noChangeAspect="1"/>
          </p:cNvPicPr>
          <p:nvPr/>
        </p:nvPicPr>
        <p:blipFill>
          <a:blip r:embed="rId2">
            <a:extLst>
              <a:ext uri="{28A0092B-C50C-407E-A947-70E740481C1C}">
                <a14:useLocalDpi xmlns:a14="http://schemas.microsoft.com/office/drawing/2010/main" val="0"/>
              </a:ext>
            </a:extLst>
          </a:blip>
          <a:srcRect t="24652"/>
          <a:stretch/>
        </p:blipFill>
        <p:spPr>
          <a:xfrm>
            <a:off x="6402619" y="3567659"/>
            <a:ext cx="5789381" cy="3271603"/>
          </a:xfrm>
          <a:prstGeom prst="rect">
            <a:avLst/>
          </a:prstGeom>
        </p:spPr>
      </p:pic>
    </p:spTree>
    <p:extLst>
      <p:ext uri="{BB962C8B-B14F-4D97-AF65-F5344CB8AC3E}">
        <p14:creationId xmlns:p14="http://schemas.microsoft.com/office/powerpoint/2010/main" val="866058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tanding in front of a table with a book and a cup&#10;&#10;AI-generated content may be incorrect.">
            <a:extLst>
              <a:ext uri="{FF2B5EF4-FFF2-40B4-BE49-F238E27FC236}">
                <a16:creationId xmlns:a16="http://schemas.microsoft.com/office/drawing/2014/main" id="{F07EFCF4-BFE9-239B-1541-5C645E37DF35}"/>
              </a:ext>
            </a:extLst>
          </p:cNvPr>
          <p:cNvPicPr>
            <a:picLocks noChangeAspect="1"/>
          </p:cNvPicPr>
          <p:nvPr/>
        </p:nvPicPr>
        <p:blipFill>
          <a:blip r:embed="rId2">
            <a:extLst>
              <a:ext uri="{28A0092B-C50C-407E-A947-70E740481C1C}">
                <a14:useLocalDpi xmlns:a14="http://schemas.microsoft.com/office/drawing/2010/main" val="0"/>
              </a:ext>
            </a:extLst>
          </a:blip>
          <a:srcRect l="3992" t="4065"/>
          <a:stretch/>
        </p:blipFill>
        <p:spPr>
          <a:xfrm>
            <a:off x="1889760" y="264160"/>
            <a:ext cx="8798560" cy="6593840"/>
          </a:xfrm>
          <a:prstGeom prst="rect">
            <a:avLst/>
          </a:prstGeom>
        </p:spPr>
      </p:pic>
    </p:spTree>
    <p:extLst>
      <p:ext uri="{BB962C8B-B14F-4D97-AF65-F5344CB8AC3E}">
        <p14:creationId xmlns:p14="http://schemas.microsoft.com/office/powerpoint/2010/main" val="132757794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7620-B841-FE01-8B49-A8675B8FDEEC}"/>
              </a:ext>
            </a:extLst>
          </p:cNvPr>
          <p:cNvSpPr>
            <a:spLocks noGrp="1"/>
          </p:cNvSpPr>
          <p:nvPr>
            <p:ph type="title"/>
          </p:nvPr>
        </p:nvSpPr>
        <p:spPr>
          <a:xfrm>
            <a:off x="838199" y="365125"/>
            <a:ext cx="11187023" cy="1325563"/>
          </a:xfrm>
        </p:spPr>
        <p:txBody>
          <a:bodyPr/>
          <a:lstStyle/>
          <a:p>
            <a:r>
              <a:rPr lang="en-CA" b="1" dirty="0"/>
              <a:t>How People Experience the Bishop?</a:t>
            </a:r>
            <a:endParaRPr lang="en-CA" dirty="0"/>
          </a:p>
        </p:txBody>
      </p:sp>
      <p:sp>
        <p:nvSpPr>
          <p:cNvPr id="3" name="Content Placeholder 2">
            <a:extLst>
              <a:ext uri="{FF2B5EF4-FFF2-40B4-BE49-F238E27FC236}">
                <a16:creationId xmlns:a16="http://schemas.microsoft.com/office/drawing/2014/main" id="{E4C8D1B9-265B-9B6A-7372-4091EB6A1C68}"/>
              </a:ext>
            </a:extLst>
          </p:cNvPr>
          <p:cNvSpPr>
            <a:spLocks noGrp="1"/>
          </p:cNvSpPr>
          <p:nvPr>
            <p:ph idx="1"/>
          </p:nvPr>
        </p:nvSpPr>
        <p:spPr/>
        <p:txBody>
          <a:bodyPr>
            <a:normAutofit/>
          </a:bodyPr>
          <a:lstStyle/>
          <a:p>
            <a:pPr rtl="0" eaLnBrk="1" latinLnBrk="0" hangingPunct="1"/>
            <a:r>
              <a:rPr lang="en-CA" b="0" kern="1200" dirty="0">
                <a:solidFill>
                  <a:schemeClr val="tx1"/>
                </a:solidFill>
                <a:effectLst/>
              </a:rPr>
              <a:t>when their parish is filling the vacancy of the Incumbent</a:t>
            </a:r>
            <a:endParaRPr lang="en-CA" dirty="0">
              <a:effectLst/>
            </a:endParaRPr>
          </a:p>
          <a:p>
            <a:pPr rtl="0" eaLnBrk="1" latinLnBrk="0" hangingPunct="1"/>
            <a:r>
              <a:rPr lang="en-CA" b="0" kern="1200" dirty="0">
                <a:solidFill>
                  <a:schemeClr val="tx1"/>
                </a:solidFill>
                <a:effectLst/>
              </a:rPr>
              <a:t>through ministry reviews with church wardens and the incumbent</a:t>
            </a:r>
            <a:endParaRPr lang="en-CA" dirty="0">
              <a:effectLst/>
            </a:endParaRPr>
          </a:p>
          <a:p>
            <a:pPr lvl="0"/>
            <a:r>
              <a:rPr lang="en-CA" b="0" kern="1200" dirty="0">
                <a:solidFill>
                  <a:schemeClr val="tx1"/>
                </a:solidFill>
                <a:effectLst/>
                <a:ea typeface="+mj-ea"/>
                <a:cs typeface="+mj-cs"/>
              </a:rPr>
              <a:t>when their parish has a conflict with the Synod Office, or when their parish has an internal conflict, and the Bishop intervenes</a:t>
            </a:r>
          </a:p>
        </p:txBody>
      </p:sp>
    </p:spTree>
    <p:extLst>
      <p:ext uri="{BB962C8B-B14F-4D97-AF65-F5344CB8AC3E}">
        <p14:creationId xmlns:p14="http://schemas.microsoft.com/office/powerpoint/2010/main" val="3520406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96EA-CB71-E89B-ADD7-400B78C55A5C}"/>
              </a:ext>
            </a:extLst>
          </p:cNvPr>
          <p:cNvSpPr>
            <a:spLocks noGrp="1"/>
          </p:cNvSpPr>
          <p:nvPr>
            <p:ph type="title"/>
          </p:nvPr>
        </p:nvSpPr>
        <p:spPr/>
        <p:txBody>
          <a:bodyPr>
            <a:normAutofit fontScale="90000"/>
          </a:bodyPr>
          <a:lstStyle/>
          <a:p>
            <a:r>
              <a:rPr lang="en-CA" sz="5400" b="1" kern="1200" dirty="0">
                <a:solidFill>
                  <a:schemeClr val="tx1"/>
                </a:solidFill>
                <a:effectLst/>
                <a:latin typeface="+mj-lt"/>
                <a:ea typeface="+mj-ea"/>
                <a:cs typeface="+mj-cs"/>
              </a:rPr>
              <a:t>Roles understood from People’s Experience</a:t>
            </a:r>
            <a:endParaRPr lang="en-CA" dirty="0"/>
          </a:p>
        </p:txBody>
      </p:sp>
      <p:sp>
        <p:nvSpPr>
          <p:cNvPr id="3" name="Content Placeholder 2">
            <a:extLst>
              <a:ext uri="{FF2B5EF4-FFF2-40B4-BE49-F238E27FC236}">
                <a16:creationId xmlns:a16="http://schemas.microsoft.com/office/drawing/2014/main" id="{9CE1E1F2-27FE-08A4-510F-BF3208039138}"/>
              </a:ext>
            </a:extLst>
          </p:cNvPr>
          <p:cNvSpPr>
            <a:spLocks noGrp="1"/>
          </p:cNvSpPr>
          <p:nvPr>
            <p:ph idx="1"/>
          </p:nvPr>
        </p:nvSpPr>
        <p:spPr/>
        <p:txBody>
          <a:bodyPr>
            <a:normAutofit/>
          </a:bodyPr>
          <a:lstStyle/>
          <a:p>
            <a:pPr lvl="0"/>
            <a:r>
              <a:rPr lang="en-CA" b="0" kern="1200" dirty="0">
                <a:solidFill>
                  <a:schemeClr val="tx1"/>
                </a:solidFill>
                <a:effectLst/>
                <a:ea typeface="+mj-ea"/>
                <a:cs typeface="+mj-cs"/>
              </a:rPr>
              <a:t>leadership and management of the Diocese – oversight - care for parishes</a:t>
            </a:r>
          </a:p>
          <a:p>
            <a:pPr lvl="0"/>
            <a:r>
              <a:rPr lang="en-CA" dirty="0">
                <a:ea typeface="+mj-ea"/>
                <a:cs typeface="+mj-cs"/>
              </a:rPr>
              <a:t>t</a:t>
            </a:r>
            <a:r>
              <a:rPr lang="en-CA" b="0" kern="1200" dirty="0">
                <a:solidFill>
                  <a:schemeClr val="tx1"/>
                </a:solidFill>
                <a:effectLst/>
                <a:ea typeface="+mj-ea"/>
                <a:cs typeface="+mj-cs"/>
              </a:rPr>
              <a:t>eaching - missional leadership</a:t>
            </a:r>
          </a:p>
          <a:p>
            <a:pPr lvl="0"/>
            <a:r>
              <a:rPr lang="en-CA" b="0" kern="1200" dirty="0">
                <a:solidFill>
                  <a:schemeClr val="tx1"/>
                </a:solidFill>
                <a:effectLst/>
                <a:ea typeface="+mj-ea"/>
                <a:cs typeface="+mj-cs"/>
              </a:rPr>
              <a:t>raising up vocations to the diaconate and priesthood (ordination)</a:t>
            </a:r>
          </a:p>
          <a:p>
            <a:pPr lvl="0"/>
            <a:r>
              <a:rPr lang="en-CA" b="0" kern="1200" dirty="0">
                <a:solidFill>
                  <a:schemeClr val="tx1"/>
                </a:solidFill>
                <a:effectLst/>
                <a:ea typeface="+mj-ea"/>
                <a:cs typeface="+mj-cs"/>
              </a:rPr>
              <a:t>provision of sacraments: confirmation</a:t>
            </a:r>
            <a:endParaRPr lang="en-CA" dirty="0"/>
          </a:p>
        </p:txBody>
      </p:sp>
    </p:spTree>
    <p:extLst>
      <p:ext uri="{BB962C8B-B14F-4D97-AF65-F5344CB8AC3E}">
        <p14:creationId xmlns:p14="http://schemas.microsoft.com/office/powerpoint/2010/main" val="3336505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65EB-7CFF-049C-280C-935E5643D23D}"/>
              </a:ext>
            </a:extLst>
          </p:cNvPr>
          <p:cNvSpPr>
            <a:spLocks noGrp="1"/>
          </p:cNvSpPr>
          <p:nvPr>
            <p:ph type="title"/>
          </p:nvPr>
        </p:nvSpPr>
        <p:spPr/>
        <p:txBody>
          <a:bodyPr>
            <a:normAutofit/>
          </a:bodyPr>
          <a:lstStyle/>
          <a:p>
            <a:r>
              <a:rPr lang="en-CA" sz="5400" b="1" kern="1200" dirty="0">
                <a:solidFill>
                  <a:schemeClr val="tx1"/>
                </a:solidFill>
                <a:effectLst/>
                <a:latin typeface="+mj-lt"/>
                <a:ea typeface="+mj-ea"/>
                <a:cs typeface="+mj-cs"/>
              </a:rPr>
              <a:t>Prayer and Study</a:t>
            </a:r>
            <a:endParaRPr lang="en-CA" dirty="0"/>
          </a:p>
        </p:txBody>
      </p:sp>
      <p:sp>
        <p:nvSpPr>
          <p:cNvPr id="3" name="Content Placeholder 2">
            <a:extLst>
              <a:ext uri="{FF2B5EF4-FFF2-40B4-BE49-F238E27FC236}">
                <a16:creationId xmlns:a16="http://schemas.microsoft.com/office/drawing/2014/main" id="{7C649A30-44C7-DEA8-2560-F447512E74B9}"/>
              </a:ext>
            </a:extLst>
          </p:cNvPr>
          <p:cNvSpPr>
            <a:spLocks noGrp="1"/>
          </p:cNvSpPr>
          <p:nvPr>
            <p:ph idx="1"/>
          </p:nvPr>
        </p:nvSpPr>
        <p:spPr/>
        <p:txBody>
          <a:bodyPr>
            <a:normAutofit/>
          </a:bodyPr>
          <a:lstStyle/>
          <a:p>
            <a:pPr lvl="0"/>
            <a:r>
              <a:rPr lang="en-CA" dirty="0">
                <a:ea typeface="+mj-ea"/>
                <a:cs typeface="+mj-cs"/>
              </a:rPr>
              <a:t>A bishop </a:t>
            </a:r>
            <a:r>
              <a:rPr lang="en-CA" b="0" kern="1200" dirty="0">
                <a:solidFill>
                  <a:schemeClr val="tx1"/>
                </a:solidFill>
                <a:effectLst/>
                <a:ea typeface="+mj-ea"/>
                <a:cs typeface="+mj-cs"/>
              </a:rPr>
              <a:t>maintains a practise of prayer and study</a:t>
            </a:r>
          </a:p>
          <a:p>
            <a:pPr lvl="0"/>
            <a:r>
              <a:rPr lang="en-CA" b="0" kern="1200" dirty="0">
                <a:solidFill>
                  <a:schemeClr val="tx1"/>
                </a:solidFill>
                <a:effectLst/>
                <a:ea typeface="+mj-ea"/>
                <a:cs typeface="+mj-cs"/>
              </a:rPr>
              <a:t>If a bishop is to be a good teacher/preacher, time for lifelong learning and retreat is essential to every bishop’s life and ministry</a:t>
            </a:r>
            <a:endParaRPr lang="en-CA" dirty="0"/>
          </a:p>
        </p:txBody>
      </p:sp>
    </p:spTree>
    <p:extLst>
      <p:ext uri="{BB962C8B-B14F-4D97-AF65-F5344CB8AC3E}">
        <p14:creationId xmlns:p14="http://schemas.microsoft.com/office/powerpoint/2010/main" val="1066262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5E1C-23F7-BD68-EB20-9AB79B81392A}"/>
              </a:ext>
            </a:extLst>
          </p:cNvPr>
          <p:cNvSpPr>
            <a:spLocks noGrp="1"/>
          </p:cNvSpPr>
          <p:nvPr>
            <p:ph type="title"/>
          </p:nvPr>
        </p:nvSpPr>
        <p:spPr/>
        <p:txBody>
          <a:bodyPr>
            <a:normAutofit/>
          </a:bodyPr>
          <a:lstStyle/>
          <a:p>
            <a:r>
              <a:rPr lang="en-CA" sz="5400" b="1" kern="1200" dirty="0">
                <a:solidFill>
                  <a:schemeClr val="tx1"/>
                </a:solidFill>
                <a:effectLst/>
                <a:latin typeface="+mj-lt"/>
                <a:ea typeface="+mj-ea"/>
                <a:cs typeface="+mj-cs"/>
              </a:rPr>
              <a:t>Work in the Province</a:t>
            </a:r>
            <a:endParaRPr lang="en-CA" dirty="0"/>
          </a:p>
        </p:txBody>
      </p:sp>
      <p:sp>
        <p:nvSpPr>
          <p:cNvPr id="3" name="Content Placeholder 2">
            <a:extLst>
              <a:ext uri="{FF2B5EF4-FFF2-40B4-BE49-F238E27FC236}">
                <a16:creationId xmlns:a16="http://schemas.microsoft.com/office/drawing/2014/main" id="{AD5AD1FB-CBC5-8EEF-D132-18CD09912280}"/>
              </a:ext>
            </a:extLst>
          </p:cNvPr>
          <p:cNvSpPr>
            <a:spLocks noGrp="1"/>
          </p:cNvSpPr>
          <p:nvPr>
            <p:ph idx="1"/>
          </p:nvPr>
        </p:nvSpPr>
        <p:spPr/>
        <p:txBody>
          <a:bodyPr>
            <a:noAutofit/>
          </a:bodyPr>
          <a:lstStyle/>
          <a:p>
            <a:pPr lvl="0"/>
            <a:r>
              <a:rPr lang="en-CA" b="0" kern="1200" dirty="0">
                <a:solidFill>
                  <a:schemeClr val="tx1"/>
                </a:solidFill>
                <a:effectLst/>
                <a:ea typeface="+mj-ea"/>
                <a:cs typeface="+mj-cs"/>
              </a:rPr>
              <a:t>attends Provincial House of Bishops</a:t>
            </a:r>
          </a:p>
          <a:p>
            <a:pPr lvl="0"/>
            <a:r>
              <a:rPr lang="en-CA" b="0" kern="1200" dirty="0">
                <a:solidFill>
                  <a:schemeClr val="tx1"/>
                </a:solidFill>
                <a:effectLst/>
                <a:ea typeface="+mj-ea"/>
                <a:cs typeface="+mj-cs"/>
              </a:rPr>
              <a:t>attends Provincial Synod, held once every 3 years</a:t>
            </a:r>
          </a:p>
          <a:p>
            <a:pPr lvl="0"/>
            <a:r>
              <a:rPr lang="en-CA" b="0" kern="1200" dirty="0">
                <a:solidFill>
                  <a:schemeClr val="tx1"/>
                </a:solidFill>
                <a:effectLst/>
                <a:ea typeface="+mj-ea"/>
                <a:cs typeface="+mj-cs"/>
              </a:rPr>
              <a:t>attends Provincial Council, meets in the spring and in the fall</a:t>
            </a:r>
          </a:p>
          <a:p>
            <a:pPr lvl="0"/>
            <a:r>
              <a:rPr lang="en-CA" b="0" kern="1200" dirty="0">
                <a:solidFill>
                  <a:schemeClr val="tx1"/>
                </a:solidFill>
                <a:effectLst/>
                <a:ea typeface="+mj-ea"/>
                <a:cs typeface="+mj-cs"/>
              </a:rPr>
              <a:t>may serve on a Provincial committee(s)</a:t>
            </a:r>
          </a:p>
          <a:p>
            <a:pPr lvl="0"/>
            <a:r>
              <a:rPr lang="en-CA" b="0" kern="1200" dirty="0">
                <a:solidFill>
                  <a:schemeClr val="tx1"/>
                </a:solidFill>
                <a:effectLst/>
                <a:ea typeface="+mj-ea"/>
                <a:cs typeface="+mj-cs"/>
              </a:rPr>
              <a:t>participates in consecrations of bishops within the Province</a:t>
            </a:r>
            <a:endParaRPr lang="en-CA" dirty="0"/>
          </a:p>
        </p:txBody>
      </p:sp>
    </p:spTree>
    <p:extLst>
      <p:ext uri="{BB962C8B-B14F-4D97-AF65-F5344CB8AC3E}">
        <p14:creationId xmlns:p14="http://schemas.microsoft.com/office/powerpoint/2010/main" val="569575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miling for a picture&#10;&#10;AI-generated content may be incorrect.">
            <a:extLst>
              <a:ext uri="{FF2B5EF4-FFF2-40B4-BE49-F238E27FC236}">
                <a16:creationId xmlns:a16="http://schemas.microsoft.com/office/drawing/2014/main" id="{14FCE52D-44FF-5340-08DF-35417531F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0610832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745B-B2F1-35F6-3A29-2C82CF050169}"/>
              </a:ext>
            </a:extLst>
          </p:cNvPr>
          <p:cNvSpPr>
            <a:spLocks noGrp="1"/>
          </p:cNvSpPr>
          <p:nvPr>
            <p:ph type="title"/>
          </p:nvPr>
        </p:nvSpPr>
        <p:spPr/>
        <p:txBody>
          <a:bodyPr>
            <a:normAutofit/>
          </a:bodyPr>
          <a:lstStyle/>
          <a:p>
            <a:r>
              <a:rPr lang="en-CA" dirty="0"/>
              <a:t>Office of the Bishop</a:t>
            </a:r>
          </a:p>
        </p:txBody>
      </p:sp>
      <p:sp>
        <p:nvSpPr>
          <p:cNvPr id="3" name="Content Placeholder 2">
            <a:extLst>
              <a:ext uri="{FF2B5EF4-FFF2-40B4-BE49-F238E27FC236}">
                <a16:creationId xmlns:a16="http://schemas.microsoft.com/office/drawing/2014/main" id="{CAFF5245-AA24-9F36-7091-10F4BF4480B2}"/>
              </a:ext>
            </a:extLst>
          </p:cNvPr>
          <p:cNvSpPr>
            <a:spLocks noGrp="1"/>
          </p:cNvSpPr>
          <p:nvPr>
            <p:ph idx="1"/>
          </p:nvPr>
        </p:nvSpPr>
        <p:spPr/>
        <p:txBody>
          <a:bodyPr/>
          <a:lstStyle/>
          <a:p>
            <a:pPr lvl="0"/>
            <a:r>
              <a:rPr lang="en-CA" dirty="0"/>
              <a:t>The Bishop’s stipend,</a:t>
            </a:r>
            <a:r>
              <a:rPr lang="en-CA" baseline="0" dirty="0"/>
              <a:t> housing, travel &amp; benefits;</a:t>
            </a:r>
          </a:p>
          <a:p>
            <a:r>
              <a:rPr lang="en-CA" dirty="0"/>
              <a:t>administrative and/or executive support; and</a:t>
            </a:r>
          </a:p>
          <a:p>
            <a:pPr lvl="0"/>
            <a:r>
              <a:rPr lang="en-CA" dirty="0"/>
              <a:t>o</a:t>
            </a:r>
            <a:r>
              <a:rPr lang="en-CA" baseline="0" dirty="0"/>
              <a:t>ffice space, telephone, internet, computer.</a:t>
            </a:r>
          </a:p>
        </p:txBody>
      </p:sp>
    </p:spTree>
    <p:extLst>
      <p:ext uri="{BB962C8B-B14F-4D97-AF65-F5344CB8AC3E}">
        <p14:creationId xmlns:p14="http://schemas.microsoft.com/office/powerpoint/2010/main" val="3983825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6FF7-5278-5653-B935-02AA27EFD026}"/>
              </a:ext>
            </a:extLst>
          </p:cNvPr>
          <p:cNvSpPr>
            <a:spLocks noGrp="1"/>
          </p:cNvSpPr>
          <p:nvPr>
            <p:ph type="title"/>
          </p:nvPr>
        </p:nvSpPr>
        <p:spPr/>
        <p:txBody>
          <a:bodyPr>
            <a:normAutofit fontScale="90000"/>
          </a:bodyPr>
          <a:lstStyle/>
          <a:p>
            <a:r>
              <a:rPr lang="en-CA" sz="5400" b="1" kern="1200" dirty="0">
                <a:solidFill>
                  <a:schemeClr val="tx1"/>
                </a:solidFill>
                <a:effectLst/>
                <a:latin typeface="+mj-lt"/>
                <a:ea typeface="+mj-ea"/>
                <a:cs typeface="+mj-cs"/>
              </a:rPr>
              <a:t>Work in the National Church and Anglican Communion</a:t>
            </a:r>
            <a:endParaRPr lang="en-CA" dirty="0"/>
          </a:p>
        </p:txBody>
      </p:sp>
      <p:sp>
        <p:nvSpPr>
          <p:cNvPr id="3" name="Content Placeholder 2">
            <a:extLst>
              <a:ext uri="{FF2B5EF4-FFF2-40B4-BE49-F238E27FC236}">
                <a16:creationId xmlns:a16="http://schemas.microsoft.com/office/drawing/2014/main" id="{F777ECB0-7EAF-4D62-68F1-8305173CC8D9}"/>
              </a:ext>
            </a:extLst>
          </p:cNvPr>
          <p:cNvSpPr>
            <a:spLocks noGrp="1"/>
          </p:cNvSpPr>
          <p:nvPr>
            <p:ph idx="1"/>
          </p:nvPr>
        </p:nvSpPr>
        <p:spPr/>
        <p:txBody>
          <a:bodyPr>
            <a:noAutofit/>
          </a:bodyPr>
          <a:lstStyle/>
          <a:p>
            <a:pPr lvl="0"/>
            <a:r>
              <a:rPr lang="en-CA" b="0" kern="1200" dirty="0">
                <a:solidFill>
                  <a:schemeClr val="tx1"/>
                </a:solidFill>
                <a:effectLst/>
                <a:ea typeface="+mj-ea"/>
                <a:cs typeface="+mj-cs"/>
              </a:rPr>
              <a:t>attends National House of Bishops, </a:t>
            </a:r>
            <a:br>
              <a:rPr lang="en-CA" b="0" kern="1200" dirty="0">
                <a:solidFill>
                  <a:schemeClr val="tx1"/>
                </a:solidFill>
                <a:effectLst/>
                <a:ea typeface="+mj-ea"/>
                <a:cs typeface="+mj-cs"/>
              </a:rPr>
            </a:br>
            <a:r>
              <a:rPr lang="en-CA" b="0" kern="1200" dirty="0">
                <a:solidFill>
                  <a:schemeClr val="tx1"/>
                </a:solidFill>
                <a:effectLst/>
                <a:ea typeface="+mj-ea"/>
                <a:cs typeface="+mj-cs"/>
              </a:rPr>
              <a:t>meets in the spring and fall - one week each</a:t>
            </a:r>
          </a:p>
          <a:p>
            <a:pPr lvl="0"/>
            <a:r>
              <a:rPr lang="en-CA" b="0" kern="1200" dirty="0">
                <a:solidFill>
                  <a:schemeClr val="tx1"/>
                </a:solidFill>
                <a:effectLst/>
                <a:ea typeface="+mj-ea"/>
                <a:cs typeface="+mj-cs"/>
              </a:rPr>
              <a:t>attends General Synod, held once every 3 years</a:t>
            </a:r>
          </a:p>
          <a:p>
            <a:pPr lvl="0"/>
            <a:r>
              <a:rPr lang="en-CA" b="0" kern="1200" dirty="0">
                <a:solidFill>
                  <a:schemeClr val="tx1"/>
                </a:solidFill>
                <a:effectLst/>
                <a:ea typeface="+mj-ea"/>
                <a:cs typeface="+mj-cs"/>
              </a:rPr>
              <a:t>may serve on General Synod Council or committee(s)</a:t>
            </a:r>
          </a:p>
        </p:txBody>
      </p:sp>
    </p:spTree>
    <p:extLst>
      <p:ext uri="{BB962C8B-B14F-4D97-AF65-F5344CB8AC3E}">
        <p14:creationId xmlns:p14="http://schemas.microsoft.com/office/powerpoint/2010/main" val="3165901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C820-EE29-BE85-1462-2FACAEBEA235}"/>
              </a:ext>
            </a:extLst>
          </p:cNvPr>
          <p:cNvSpPr>
            <a:spLocks noGrp="1"/>
          </p:cNvSpPr>
          <p:nvPr>
            <p:ph type="title"/>
          </p:nvPr>
        </p:nvSpPr>
        <p:spPr/>
        <p:txBody>
          <a:bodyPr>
            <a:normAutofit fontScale="90000"/>
          </a:bodyPr>
          <a:lstStyle/>
          <a:p>
            <a:r>
              <a:rPr lang="en-CA" sz="5400" b="1" kern="1200" dirty="0">
                <a:solidFill>
                  <a:schemeClr val="tx1"/>
                </a:solidFill>
                <a:effectLst/>
                <a:latin typeface="+mj-lt"/>
                <a:ea typeface="+mj-ea"/>
                <a:cs typeface="+mj-cs"/>
              </a:rPr>
              <a:t>Work in the National Church and Anglican Communion</a:t>
            </a:r>
            <a:endParaRPr lang="en-CA" dirty="0"/>
          </a:p>
        </p:txBody>
      </p:sp>
      <p:sp>
        <p:nvSpPr>
          <p:cNvPr id="3" name="Content Placeholder 2">
            <a:extLst>
              <a:ext uri="{FF2B5EF4-FFF2-40B4-BE49-F238E27FC236}">
                <a16:creationId xmlns:a16="http://schemas.microsoft.com/office/drawing/2014/main" id="{74D1FC0F-6639-ACE3-E411-BD3705DCAF5A}"/>
              </a:ext>
            </a:extLst>
          </p:cNvPr>
          <p:cNvSpPr>
            <a:spLocks noGrp="1"/>
          </p:cNvSpPr>
          <p:nvPr>
            <p:ph idx="1"/>
          </p:nvPr>
        </p:nvSpPr>
        <p:spPr/>
        <p:txBody>
          <a:bodyPr/>
          <a:lstStyle/>
          <a:p>
            <a:pPr lvl="0"/>
            <a:r>
              <a:rPr lang="en-CA" dirty="0">
                <a:ea typeface="+mj-ea"/>
                <a:cs typeface="+mj-cs"/>
              </a:rPr>
              <a:t>E</a:t>
            </a:r>
            <a:r>
              <a:rPr lang="en-CA" b="0" kern="1200" dirty="0">
                <a:solidFill>
                  <a:schemeClr val="tx1"/>
                </a:solidFill>
                <a:effectLst/>
                <a:ea typeface="+mj-ea"/>
                <a:cs typeface="+mj-cs"/>
              </a:rPr>
              <a:t>very bishop is asked to participate in a ministry of the Anglican Church of Canada or the Communion.</a:t>
            </a:r>
          </a:p>
          <a:p>
            <a:pPr lvl="0"/>
            <a:r>
              <a:rPr lang="en-CA" dirty="0">
                <a:ea typeface="+mj-ea"/>
                <a:cs typeface="+mj-cs"/>
              </a:rPr>
              <a:t>A</a:t>
            </a:r>
            <a:r>
              <a:rPr lang="en-CA" b="0" kern="1200" dirty="0">
                <a:solidFill>
                  <a:schemeClr val="tx1"/>
                </a:solidFill>
                <a:effectLst/>
                <a:ea typeface="+mj-ea"/>
                <a:cs typeface="+mj-cs"/>
              </a:rPr>
              <a:t>ttends the Bishops of the Communion Conference (Lambeth Conference), held once every 10 years at </a:t>
            </a:r>
            <a:r>
              <a:rPr lang="en-CA" b="0" kern="1200">
                <a:solidFill>
                  <a:schemeClr val="tx1"/>
                </a:solidFill>
                <a:effectLst/>
                <a:ea typeface="+mj-ea"/>
                <a:cs typeface="+mj-cs"/>
              </a:rPr>
              <a:t>Lambeth Palace.</a:t>
            </a:r>
            <a:endParaRPr lang="en-CA" dirty="0"/>
          </a:p>
        </p:txBody>
      </p:sp>
    </p:spTree>
    <p:extLst>
      <p:ext uri="{BB962C8B-B14F-4D97-AF65-F5344CB8AC3E}">
        <p14:creationId xmlns:p14="http://schemas.microsoft.com/office/powerpoint/2010/main" val="898037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E48-6158-F990-077F-229F74294A9F}"/>
              </a:ext>
            </a:extLst>
          </p:cNvPr>
          <p:cNvSpPr>
            <a:spLocks noGrp="1"/>
          </p:cNvSpPr>
          <p:nvPr>
            <p:ph type="ctrTitle"/>
          </p:nvPr>
        </p:nvSpPr>
        <p:spPr/>
        <p:txBody>
          <a:bodyPr>
            <a:normAutofit fontScale="90000"/>
          </a:bodyPr>
          <a:lstStyle/>
          <a:p>
            <a:r>
              <a:rPr lang="en-US" sz="8400" dirty="0"/>
              <a:t>What are the Roles of </a:t>
            </a:r>
            <a:br>
              <a:rPr lang="en-US" sz="8400" dirty="0"/>
            </a:br>
            <a:r>
              <a:rPr lang="en-US" sz="8400" dirty="0"/>
              <a:t>the Bishop?</a:t>
            </a:r>
            <a:endParaRPr lang="en-CA" sz="8400" dirty="0"/>
          </a:p>
        </p:txBody>
      </p:sp>
      <p:sp>
        <p:nvSpPr>
          <p:cNvPr id="3" name="Subtitle 2">
            <a:extLst>
              <a:ext uri="{FF2B5EF4-FFF2-40B4-BE49-F238E27FC236}">
                <a16:creationId xmlns:a16="http://schemas.microsoft.com/office/drawing/2014/main" id="{2F12114A-54FE-1BBC-C3EB-7BE14C933AC1}"/>
              </a:ext>
            </a:extLst>
          </p:cNvPr>
          <p:cNvSpPr>
            <a:spLocks noGrp="1"/>
          </p:cNvSpPr>
          <p:nvPr>
            <p:ph type="subTitle" idx="1"/>
          </p:nvPr>
        </p:nvSpPr>
        <p:spPr/>
        <p:txBody>
          <a:bodyPr>
            <a:normAutofit/>
          </a:bodyPr>
          <a:lstStyle/>
          <a:p>
            <a:r>
              <a:rPr lang="en-CA" sz="4400" dirty="0"/>
              <a:t>From the Ordinal</a:t>
            </a:r>
          </a:p>
        </p:txBody>
      </p:sp>
      <p:pic>
        <p:nvPicPr>
          <p:cNvPr id="5" name="Picture 4" descr="A green book on a wooden surface&#10;&#10;AI-generated content may be incorrect.">
            <a:extLst>
              <a:ext uri="{FF2B5EF4-FFF2-40B4-BE49-F238E27FC236}">
                <a16:creationId xmlns:a16="http://schemas.microsoft.com/office/drawing/2014/main" id="{46BB1791-6CD1-3017-5C66-0B013019495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5400000">
            <a:off x="5144662" y="654874"/>
            <a:ext cx="4074695" cy="3510955"/>
          </a:xfrm>
          <a:prstGeom prst="rect">
            <a:avLst/>
          </a:prstGeom>
        </p:spPr>
      </p:pic>
    </p:spTree>
    <p:extLst>
      <p:ext uri="{BB962C8B-B14F-4D97-AF65-F5344CB8AC3E}">
        <p14:creationId xmlns:p14="http://schemas.microsoft.com/office/powerpoint/2010/main" val="88889117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B6C0-B5D7-BB3B-2CA7-1D285B7A8EA0}"/>
              </a:ext>
            </a:extLst>
          </p:cNvPr>
          <p:cNvSpPr>
            <a:spLocks noGrp="1"/>
          </p:cNvSpPr>
          <p:nvPr>
            <p:ph type="title"/>
          </p:nvPr>
        </p:nvSpPr>
        <p:spPr/>
        <p:txBody>
          <a:bodyPr>
            <a:normAutofit fontScale="90000"/>
          </a:bodyPr>
          <a:lstStyle/>
          <a:p>
            <a:r>
              <a:rPr lang="en-CA" sz="5400" b="1" u="none" kern="1200" dirty="0">
                <a:solidFill>
                  <a:schemeClr val="tx1"/>
                </a:solidFill>
                <a:effectLst/>
                <a:latin typeface="+mj-lt"/>
                <a:ea typeface="+mj-ea"/>
                <a:cs typeface="+mj-cs"/>
              </a:rPr>
              <a:t>The Ordination of a Bishop, </a:t>
            </a:r>
            <a:br>
              <a:rPr lang="en-CA" sz="5400" b="1" u="none" kern="1200" dirty="0">
                <a:solidFill>
                  <a:schemeClr val="tx1"/>
                </a:solidFill>
                <a:effectLst/>
                <a:latin typeface="+mj-lt"/>
                <a:ea typeface="+mj-ea"/>
                <a:cs typeface="+mj-cs"/>
              </a:rPr>
            </a:br>
            <a:r>
              <a:rPr lang="en-CA" sz="5400" b="1" u="none" kern="1200" dirty="0">
                <a:solidFill>
                  <a:schemeClr val="tx1"/>
                </a:solidFill>
                <a:effectLst/>
                <a:latin typeface="+mj-lt"/>
                <a:ea typeface="+mj-ea"/>
                <a:cs typeface="+mj-cs"/>
              </a:rPr>
              <a:t>the Examination</a:t>
            </a:r>
            <a:endParaRPr lang="en-CA" u="none" dirty="0"/>
          </a:p>
        </p:txBody>
      </p:sp>
      <p:sp>
        <p:nvSpPr>
          <p:cNvPr id="3" name="Content Placeholder 2">
            <a:extLst>
              <a:ext uri="{FF2B5EF4-FFF2-40B4-BE49-F238E27FC236}">
                <a16:creationId xmlns:a16="http://schemas.microsoft.com/office/drawing/2014/main" id="{D190690F-E4F3-6A5A-7C1B-F1962806ED07}"/>
              </a:ext>
            </a:extLst>
          </p:cNvPr>
          <p:cNvSpPr>
            <a:spLocks noGrp="1"/>
          </p:cNvSpPr>
          <p:nvPr>
            <p:ph idx="1"/>
          </p:nvPr>
        </p:nvSpPr>
        <p:spPr/>
        <p:txBody>
          <a:bodyPr>
            <a:normAutofit/>
          </a:bodyPr>
          <a:lstStyle/>
          <a:p>
            <a:pPr marL="0" lvl="0" indent="0">
              <a:lnSpc>
                <a:spcPct val="108000"/>
              </a:lnSpc>
              <a:buNone/>
            </a:pPr>
            <a:r>
              <a:rPr lang="en-CA" i="1" dirty="0">
                <a:ea typeface="+mj-ea"/>
                <a:cs typeface="+mj-cs"/>
              </a:rPr>
              <a:t>Anne</a:t>
            </a:r>
            <a:r>
              <a:rPr lang="en-CA" b="0" i="1" kern="1200" dirty="0">
                <a:solidFill>
                  <a:schemeClr val="tx1"/>
                </a:solidFill>
                <a:effectLst/>
                <a:latin typeface="+mn-lt"/>
                <a:ea typeface="+mj-ea"/>
                <a:cs typeface="+mj-cs"/>
              </a:rPr>
              <a:t>, </a:t>
            </a:r>
            <a:r>
              <a:rPr lang="en-CA" b="0" kern="1200" dirty="0">
                <a:solidFill>
                  <a:schemeClr val="tx1"/>
                </a:solidFill>
                <a:effectLst/>
                <a:latin typeface="+mn-lt"/>
                <a:ea typeface="+mj-ea"/>
                <a:cs typeface="+mj-cs"/>
              </a:rPr>
              <a:t>the people have chosen you and have affirmed their trust in you by acclaiming your election.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A bishop in God’s holy Church is called to be one with the apostles in proclaiming Christ’s resurrection and interpreting the Gospel, and to testify to Christ’s sovereignty as Lord of lords and King of kings. </a:t>
            </a:r>
          </a:p>
        </p:txBody>
      </p:sp>
    </p:spTree>
    <p:extLst>
      <p:ext uri="{BB962C8B-B14F-4D97-AF65-F5344CB8AC3E}">
        <p14:creationId xmlns:p14="http://schemas.microsoft.com/office/powerpoint/2010/main" val="3518982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AD63-A639-AF59-55A1-FB775B0E2B1F}"/>
              </a:ext>
            </a:extLst>
          </p:cNvPr>
          <p:cNvSpPr>
            <a:spLocks noGrp="1"/>
          </p:cNvSpPr>
          <p:nvPr>
            <p:ph type="title"/>
          </p:nvPr>
        </p:nvSpPr>
        <p:spPr/>
        <p:txBody>
          <a:bodyPr>
            <a:normAutofit fontScale="90000"/>
          </a:bodyPr>
          <a:lstStyle/>
          <a:p>
            <a:r>
              <a:rPr lang="en-CA" b="1" dirty="0"/>
              <a:t>The Ordination of a Bishop, </a:t>
            </a:r>
            <a:br>
              <a:rPr lang="en-CA" b="1" dirty="0"/>
            </a:br>
            <a:r>
              <a:rPr lang="en-CA" b="1" dirty="0"/>
              <a:t>the Examination</a:t>
            </a:r>
            <a:endParaRPr lang="en-CA" dirty="0"/>
          </a:p>
        </p:txBody>
      </p:sp>
      <p:sp>
        <p:nvSpPr>
          <p:cNvPr id="3" name="Content Placeholder 2">
            <a:extLst>
              <a:ext uri="{FF2B5EF4-FFF2-40B4-BE49-F238E27FC236}">
                <a16:creationId xmlns:a16="http://schemas.microsoft.com/office/drawing/2014/main" id="{3E65C3B1-A75C-83DB-A924-16A9C8DB8985}"/>
              </a:ext>
            </a:extLst>
          </p:cNvPr>
          <p:cNvSpPr>
            <a:spLocks noGrp="1"/>
          </p:cNvSpPr>
          <p:nvPr>
            <p:ph idx="1"/>
          </p:nvPr>
        </p:nvSpPr>
        <p:spPr/>
        <p:txBody>
          <a:bodyPr>
            <a:normAutofit/>
          </a:bodyPr>
          <a:lstStyle/>
          <a:p>
            <a:pPr marL="0" lvl="0" indent="0">
              <a:lnSpc>
                <a:spcPct val="108000"/>
              </a:lnSpc>
              <a:spcBef>
                <a:spcPts val="0"/>
              </a:spcBef>
              <a:spcAft>
                <a:spcPts val="0"/>
              </a:spcAft>
              <a:buNone/>
            </a:pPr>
            <a:r>
              <a:rPr lang="en-CA" b="0" kern="1200" dirty="0">
                <a:solidFill>
                  <a:schemeClr val="tx1"/>
                </a:solidFill>
                <a:effectLst/>
                <a:latin typeface="+mn-lt"/>
                <a:ea typeface="+mj-ea"/>
                <a:cs typeface="+mj-cs"/>
              </a:rPr>
              <a:t>You are called to </a:t>
            </a:r>
            <a:r>
              <a:rPr lang="en-CA" b="0" u="sng" kern="1200" dirty="0">
                <a:solidFill>
                  <a:schemeClr val="tx1"/>
                </a:solidFill>
                <a:effectLst/>
                <a:latin typeface="+mn-lt"/>
                <a:ea typeface="+mj-ea"/>
                <a:cs typeface="+mj-cs"/>
              </a:rPr>
              <a:t>guard the faith, unity, and discipline of the Church</a:t>
            </a:r>
            <a:r>
              <a:rPr lang="en-CA" b="0" kern="1200" dirty="0">
                <a:solidFill>
                  <a:schemeClr val="tx1"/>
                </a:solidFill>
                <a:effectLst/>
                <a:latin typeface="+mn-lt"/>
                <a:ea typeface="+mj-ea"/>
                <a:cs typeface="+mj-cs"/>
              </a:rPr>
              <a:t>; to </a:t>
            </a:r>
            <a:r>
              <a:rPr lang="en-CA" b="0" u="sng" kern="1200" dirty="0">
                <a:solidFill>
                  <a:schemeClr val="tx1"/>
                </a:solidFill>
                <a:effectLst/>
                <a:latin typeface="+mn-lt"/>
                <a:ea typeface="+mj-ea"/>
                <a:cs typeface="+mj-cs"/>
              </a:rPr>
              <a:t>celebrate and to provide for the administration of the sacraments of the new covenant</a:t>
            </a:r>
            <a:r>
              <a:rPr lang="en-CA" b="0" kern="1200" dirty="0">
                <a:solidFill>
                  <a:schemeClr val="tx1"/>
                </a:solidFill>
                <a:effectLst/>
                <a:latin typeface="+mn-lt"/>
                <a:ea typeface="+mj-ea"/>
                <a:cs typeface="+mj-cs"/>
              </a:rPr>
              <a:t>; </a:t>
            </a:r>
            <a:r>
              <a:rPr lang="en-CA" b="0" u="sng" kern="1200" dirty="0">
                <a:solidFill>
                  <a:schemeClr val="tx1"/>
                </a:solidFill>
                <a:effectLst/>
                <a:latin typeface="+mn-lt"/>
                <a:ea typeface="+mj-ea"/>
                <a:cs typeface="+mj-cs"/>
              </a:rPr>
              <a:t>to ordain priests and deacons, and to join in ordaining bishops</a:t>
            </a:r>
            <a:r>
              <a:rPr lang="en-CA" b="0" kern="1200" dirty="0">
                <a:solidFill>
                  <a:schemeClr val="tx1"/>
                </a:solidFill>
                <a:effectLst/>
                <a:latin typeface="+mn-lt"/>
                <a:ea typeface="+mj-ea"/>
                <a:cs typeface="+mj-cs"/>
              </a:rPr>
              <a:t>; and </a:t>
            </a:r>
            <a:r>
              <a:rPr lang="en-CA" b="0" u="sng" kern="1200" dirty="0">
                <a:solidFill>
                  <a:schemeClr val="tx1"/>
                </a:solidFill>
                <a:effectLst/>
                <a:latin typeface="+mn-lt"/>
                <a:ea typeface="+mj-ea"/>
                <a:cs typeface="+mj-cs"/>
              </a:rPr>
              <a:t>to be in all things a faithful pastor and wholesome example for the entire flock of Christ</a:t>
            </a:r>
            <a:r>
              <a:rPr lang="en-CA" b="0" kern="1200" dirty="0">
                <a:solidFill>
                  <a:schemeClr val="tx1"/>
                </a:solidFill>
                <a:effectLst/>
                <a:latin typeface="+mn-lt"/>
                <a:ea typeface="+mj-ea"/>
                <a:cs typeface="+mj-cs"/>
              </a:rPr>
              <a:t>.</a:t>
            </a:r>
          </a:p>
        </p:txBody>
      </p:sp>
    </p:spTree>
    <p:extLst>
      <p:ext uri="{BB962C8B-B14F-4D97-AF65-F5344CB8AC3E}">
        <p14:creationId xmlns:p14="http://schemas.microsoft.com/office/powerpoint/2010/main" val="2933909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3EFA-7688-2A09-627C-A2E6F2E77553}"/>
              </a:ext>
            </a:extLst>
          </p:cNvPr>
          <p:cNvSpPr>
            <a:spLocks noGrp="1"/>
          </p:cNvSpPr>
          <p:nvPr>
            <p:ph type="title"/>
          </p:nvPr>
        </p:nvSpPr>
        <p:spPr/>
        <p:txBody>
          <a:bodyPr>
            <a:normAutofit fontScale="90000"/>
          </a:bodyPr>
          <a:lstStyle/>
          <a:p>
            <a:r>
              <a:rPr lang="en-CA" b="1" dirty="0"/>
              <a:t>The Ordination of a Bishop, </a:t>
            </a:r>
            <a:br>
              <a:rPr lang="en-CA" b="1" dirty="0"/>
            </a:br>
            <a:r>
              <a:rPr lang="en-CA" b="1" dirty="0"/>
              <a:t>the Examination</a:t>
            </a:r>
            <a:endParaRPr lang="en-CA" dirty="0"/>
          </a:p>
        </p:txBody>
      </p:sp>
      <p:sp>
        <p:nvSpPr>
          <p:cNvPr id="3" name="Content Placeholder 2">
            <a:extLst>
              <a:ext uri="{FF2B5EF4-FFF2-40B4-BE49-F238E27FC236}">
                <a16:creationId xmlns:a16="http://schemas.microsoft.com/office/drawing/2014/main" id="{D1C9497A-9509-0894-9945-C007ABF249AD}"/>
              </a:ext>
            </a:extLst>
          </p:cNvPr>
          <p:cNvSpPr>
            <a:spLocks noGrp="1"/>
          </p:cNvSpPr>
          <p:nvPr>
            <p:ph idx="1"/>
          </p:nvPr>
        </p:nvSpPr>
        <p:spPr/>
        <p:txBody>
          <a:bodyPr>
            <a:normAutofit/>
          </a:bodyPr>
          <a:lstStyle/>
          <a:p>
            <a:pPr marL="0" lvl="0" indent="0">
              <a:lnSpc>
                <a:spcPct val="108000"/>
              </a:lnSpc>
              <a:buNone/>
            </a:pPr>
            <a:r>
              <a:rPr lang="en-CA" b="0" u="sng" kern="1200" dirty="0">
                <a:solidFill>
                  <a:schemeClr val="tx1"/>
                </a:solidFill>
                <a:effectLst/>
                <a:latin typeface="+mn-lt"/>
                <a:ea typeface="+mj-ea"/>
                <a:cs typeface="+mj-cs"/>
              </a:rPr>
              <a:t>With your fellow bishops you will share in the leadership of the Church throughout the world.</a:t>
            </a:r>
            <a:r>
              <a:rPr lang="en-CA" b="0" kern="1200" dirty="0">
                <a:solidFill>
                  <a:schemeClr val="tx1"/>
                </a:solidFill>
                <a:effectLst/>
                <a:latin typeface="+mn-lt"/>
                <a:ea typeface="+mj-ea"/>
                <a:cs typeface="+mj-cs"/>
              </a:rPr>
              <a:t> Your heritage is the faith of patriarchs, prophets, apostles, and martyrs, and those of every generation who have looked to God in hope. Your joy will be to follow him who came not to be served but to serve, and to give his life a ransom for many.</a:t>
            </a:r>
          </a:p>
        </p:txBody>
      </p:sp>
      <p:sp>
        <p:nvSpPr>
          <p:cNvPr id="5" name="TextBox 4">
            <a:extLst>
              <a:ext uri="{FF2B5EF4-FFF2-40B4-BE49-F238E27FC236}">
                <a16:creationId xmlns:a16="http://schemas.microsoft.com/office/drawing/2014/main" id="{D5829C2E-6D95-587D-FB3D-0ADF5852B4EF}"/>
              </a:ext>
            </a:extLst>
          </p:cNvPr>
          <p:cNvSpPr txBox="1"/>
          <p:nvPr/>
        </p:nvSpPr>
        <p:spPr>
          <a:xfrm>
            <a:off x="8462150" y="5622965"/>
            <a:ext cx="2609850" cy="553998"/>
          </a:xfrm>
          <a:prstGeom prst="rect">
            <a:avLst/>
          </a:prstGeom>
          <a:noFill/>
        </p:spPr>
        <p:txBody>
          <a:bodyPr wrap="square" rtlCol="0">
            <a:spAutoFit/>
          </a:bodyPr>
          <a:lstStyle/>
          <a:p>
            <a:pPr algn="r"/>
            <a:r>
              <a:rPr lang="en-CA" sz="3000" dirty="0"/>
              <a:t>BAS p. 636</a:t>
            </a:r>
          </a:p>
        </p:txBody>
      </p:sp>
    </p:spTree>
    <p:extLst>
      <p:ext uri="{BB962C8B-B14F-4D97-AF65-F5344CB8AC3E}">
        <p14:creationId xmlns:p14="http://schemas.microsoft.com/office/powerpoint/2010/main" val="2350155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at a podium&#10;&#10;AI-generated content may be incorrect.">
            <a:extLst>
              <a:ext uri="{FF2B5EF4-FFF2-40B4-BE49-F238E27FC236}">
                <a16:creationId xmlns:a16="http://schemas.microsoft.com/office/drawing/2014/main" id="{4D20811F-B427-ED42-5719-86667AD79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092" y="0"/>
            <a:ext cx="4323907" cy="6482696"/>
          </a:xfrm>
          <a:prstGeom prst="rect">
            <a:avLst/>
          </a:prstGeom>
        </p:spPr>
      </p:pic>
      <p:sp>
        <p:nvSpPr>
          <p:cNvPr id="2" name="Title 1">
            <a:extLst>
              <a:ext uri="{FF2B5EF4-FFF2-40B4-BE49-F238E27FC236}">
                <a16:creationId xmlns:a16="http://schemas.microsoft.com/office/drawing/2014/main" id="{6C09634C-4663-BA48-81A9-C024EA11063A}"/>
              </a:ext>
            </a:extLst>
          </p:cNvPr>
          <p:cNvSpPr>
            <a:spLocks noGrp="1"/>
          </p:cNvSpPr>
          <p:nvPr>
            <p:ph type="ctrTitle"/>
          </p:nvPr>
        </p:nvSpPr>
        <p:spPr/>
        <p:txBody>
          <a:bodyPr/>
          <a:lstStyle/>
          <a:p>
            <a:r>
              <a:rPr lang="en-CA" sz="5400" b="1" kern="1200" dirty="0">
                <a:solidFill>
                  <a:schemeClr val="tx1"/>
                </a:solidFill>
                <a:effectLst/>
                <a:latin typeface="+mj-lt"/>
                <a:ea typeface="+mj-ea"/>
                <a:cs typeface="+mj-cs"/>
              </a:rPr>
              <a:t>Guard the faith, unity, and </a:t>
            </a:r>
            <a:br>
              <a:rPr lang="en-CA" sz="5400" b="1" kern="1200" dirty="0">
                <a:solidFill>
                  <a:schemeClr val="tx1"/>
                </a:solidFill>
                <a:effectLst/>
                <a:latin typeface="+mj-lt"/>
                <a:ea typeface="+mj-ea"/>
                <a:cs typeface="+mj-cs"/>
              </a:rPr>
            </a:br>
            <a:r>
              <a:rPr lang="en-CA" sz="5400" b="1" kern="1200" dirty="0">
                <a:solidFill>
                  <a:schemeClr val="tx1"/>
                </a:solidFill>
                <a:effectLst/>
                <a:latin typeface="+mj-lt"/>
                <a:ea typeface="+mj-ea"/>
                <a:cs typeface="+mj-cs"/>
              </a:rPr>
              <a:t>discipline of the Church</a:t>
            </a:r>
            <a:endParaRPr lang="en-CA" dirty="0"/>
          </a:p>
        </p:txBody>
      </p:sp>
      <p:sp>
        <p:nvSpPr>
          <p:cNvPr id="3" name="Subtitle 2">
            <a:extLst>
              <a:ext uri="{FF2B5EF4-FFF2-40B4-BE49-F238E27FC236}">
                <a16:creationId xmlns:a16="http://schemas.microsoft.com/office/drawing/2014/main" id="{7FB46BD4-742A-8D4D-BB19-5C755D199788}"/>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69167842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3FFD-EF59-5A87-B3EF-E9069F7195B1}"/>
              </a:ext>
            </a:extLst>
          </p:cNvPr>
          <p:cNvSpPr>
            <a:spLocks noGrp="1"/>
          </p:cNvSpPr>
          <p:nvPr>
            <p:ph type="title"/>
          </p:nvPr>
        </p:nvSpPr>
        <p:spPr/>
        <p:txBody>
          <a:bodyPr>
            <a:normAutofit fontScale="90000"/>
          </a:bodyPr>
          <a:lstStyle/>
          <a:p>
            <a:r>
              <a:rPr lang="en-CA" sz="5400" b="1" i="1" kern="1200" dirty="0">
                <a:solidFill>
                  <a:schemeClr val="tx1"/>
                </a:solidFill>
                <a:effectLst/>
                <a:latin typeface="+mj-lt"/>
                <a:ea typeface="+mj-ea"/>
                <a:cs typeface="+mj-cs"/>
              </a:rPr>
              <a:t>Continuity - Successor of the Apostles</a:t>
            </a:r>
            <a:endParaRPr lang="en-CA" dirty="0"/>
          </a:p>
        </p:txBody>
      </p:sp>
      <p:sp>
        <p:nvSpPr>
          <p:cNvPr id="3" name="Content Placeholder 2">
            <a:extLst>
              <a:ext uri="{FF2B5EF4-FFF2-40B4-BE49-F238E27FC236}">
                <a16:creationId xmlns:a16="http://schemas.microsoft.com/office/drawing/2014/main" id="{D2425AD9-2290-2B6D-2773-2D2AD4C9CB97}"/>
              </a:ext>
            </a:extLst>
          </p:cNvPr>
          <p:cNvSpPr>
            <a:spLocks noGrp="1"/>
          </p:cNvSpPr>
          <p:nvPr>
            <p:ph idx="1"/>
          </p:nvPr>
        </p:nvSpPr>
        <p:spPr/>
        <p:txBody>
          <a:bodyPr>
            <a:noAutofit/>
          </a:bodyPr>
          <a:lstStyle/>
          <a:p>
            <a:pPr lvl="0"/>
            <a:r>
              <a:rPr lang="en-CA" sz="3600" b="0" kern="1200" dirty="0">
                <a:solidFill>
                  <a:schemeClr val="tx1"/>
                </a:solidFill>
                <a:effectLst/>
                <a:latin typeface="+mn-lt"/>
                <a:ea typeface="+mj-ea"/>
                <a:cs typeface="+mj-cs"/>
              </a:rPr>
              <a:t>Bishops continue the work of the apostles in three ways:</a:t>
            </a:r>
          </a:p>
          <a:p>
            <a:pPr lvl="1"/>
            <a:r>
              <a:rPr lang="en-CA" sz="3600" b="0" kern="1200" dirty="0">
                <a:solidFill>
                  <a:schemeClr val="tx1"/>
                </a:solidFill>
                <a:effectLst/>
                <a:latin typeface="+mn-lt"/>
                <a:ea typeface="+mj-ea"/>
                <a:cs typeface="+mj-cs"/>
              </a:rPr>
              <a:t>upholding, expounding and promoting the apostolic faith;</a:t>
            </a:r>
          </a:p>
          <a:p>
            <a:pPr lvl="1"/>
            <a:r>
              <a:rPr lang="en-CA" sz="3600" b="0" kern="1200" dirty="0">
                <a:solidFill>
                  <a:schemeClr val="tx1"/>
                </a:solidFill>
                <a:effectLst/>
                <a:latin typeface="+mn-lt"/>
                <a:ea typeface="+mj-ea"/>
                <a:cs typeface="+mj-cs"/>
              </a:rPr>
              <a:t>leading the faithful in the apostolic mission of the gospel in the midst of the world; and</a:t>
            </a:r>
          </a:p>
          <a:p>
            <a:pPr lvl="1"/>
            <a:r>
              <a:rPr lang="en-CA" sz="3600" b="0" kern="1200" dirty="0">
                <a:solidFill>
                  <a:schemeClr val="tx1"/>
                </a:solidFill>
                <a:effectLst/>
                <a:latin typeface="+mn-lt"/>
                <a:ea typeface="+mj-ea"/>
                <a:cs typeface="+mj-cs"/>
              </a:rPr>
              <a:t>being a visible link through history, by continuous succession, with the Church of the apostles.</a:t>
            </a:r>
          </a:p>
        </p:txBody>
      </p:sp>
      <p:sp>
        <p:nvSpPr>
          <p:cNvPr id="4" name="TextBox 3">
            <a:extLst>
              <a:ext uri="{FF2B5EF4-FFF2-40B4-BE49-F238E27FC236}">
                <a16:creationId xmlns:a16="http://schemas.microsoft.com/office/drawing/2014/main" id="{DCA07258-4EF6-2E31-00B4-2FD074767763}"/>
              </a:ext>
            </a:extLst>
          </p:cNvPr>
          <p:cNvSpPr txBox="1"/>
          <p:nvPr/>
        </p:nvSpPr>
        <p:spPr>
          <a:xfrm>
            <a:off x="6526306" y="6176963"/>
            <a:ext cx="4976000" cy="1015663"/>
          </a:xfrm>
          <a:prstGeom prst="rect">
            <a:avLst/>
          </a:prstGeom>
          <a:noFill/>
        </p:spPr>
        <p:txBody>
          <a:bodyPr wrap="square" rtlCol="0">
            <a:spAutoFit/>
          </a:bodyPr>
          <a:lstStyle/>
          <a:p>
            <a:pPr algn="r"/>
            <a:r>
              <a:rPr lang="en-CA" sz="3000" i="1" dirty="0"/>
              <a:t>Becoming a Bishop p. 24</a:t>
            </a:r>
          </a:p>
          <a:p>
            <a:pPr algn="r"/>
            <a:endParaRPr lang="en-CA" sz="3000" dirty="0"/>
          </a:p>
        </p:txBody>
      </p:sp>
    </p:spTree>
    <p:extLst>
      <p:ext uri="{BB962C8B-B14F-4D97-AF65-F5344CB8AC3E}">
        <p14:creationId xmlns:p14="http://schemas.microsoft.com/office/powerpoint/2010/main" val="2213981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9F64-A4CB-E944-CF75-ADF6D71E9A39}"/>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Teacher and Defender of the Faith</a:t>
            </a:r>
            <a:endParaRPr lang="en-CA" dirty="0"/>
          </a:p>
        </p:txBody>
      </p:sp>
      <p:sp>
        <p:nvSpPr>
          <p:cNvPr id="3" name="Content Placeholder 2">
            <a:extLst>
              <a:ext uri="{FF2B5EF4-FFF2-40B4-BE49-F238E27FC236}">
                <a16:creationId xmlns:a16="http://schemas.microsoft.com/office/drawing/2014/main" id="{91F456C8-F9DD-D6FE-2277-E0278490D3B5}"/>
              </a:ext>
            </a:extLst>
          </p:cNvPr>
          <p:cNvSpPr>
            <a:spLocks noGrp="1"/>
          </p:cNvSpPr>
          <p:nvPr>
            <p:ph idx="1"/>
          </p:nvPr>
        </p:nvSpPr>
        <p:spPr/>
        <p:txBody>
          <a:bodyPr>
            <a:noAutofit/>
          </a:bodyPr>
          <a:lstStyle/>
          <a:p>
            <a:pPr lvl="0"/>
            <a:r>
              <a:rPr lang="en-CA" sz="3600" b="0" kern="1200" dirty="0">
                <a:solidFill>
                  <a:schemeClr val="tx1"/>
                </a:solidFill>
                <a:effectLst/>
                <a:latin typeface="+mn-lt"/>
                <a:ea typeface="+mj-ea"/>
                <a:cs typeface="+mj-cs"/>
              </a:rPr>
              <a:t>through their own teaching/preaching</a:t>
            </a:r>
          </a:p>
          <a:p>
            <a:pPr lvl="0"/>
            <a:r>
              <a:rPr lang="en-CA" sz="3600" b="0" kern="1200" dirty="0">
                <a:solidFill>
                  <a:schemeClr val="tx1"/>
                </a:solidFill>
                <a:effectLst/>
                <a:latin typeface="+mn-lt"/>
                <a:ea typeface="+mj-ea"/>
                <a:cs typeface="+mj-cs"/>
              </a:rPr>
              <a:t>raise up others to teach </a:t>
            </a:r>
          </a:p>
          <a:p>
            <a:pPr lvl="0"/>
            <a:r>
              <a:rPr lang="en-CA" sz="3600" b="0" kern="1200" dirty="0">
                <a:solidFill>
                  <a:schemeClr val="tx1"/>
                </a:solidFill>
                <a:effectLst/>
                <a:latin typeface="+mn-lt"/>
                <a:ea typeface="+mj-ea"/>
                <a:cs typeface="+mj-cs"/>
              </a:rPr>
              <a:t>ensure opportunities for teaching </a:t>
            </a:r>
            <a:r>
              <a:rPr lang="en-CA" sz="3600" b="0" kern="1200">
                <a:solidFill>
                  <a:schemeClr val="tx1"/>
                </a:solidFill>
                <a:effectLst/>
                <a:latin typeface="+mn-lt"/>
                <a:ea typeface="+mj-ea"/>
                <a:cs typeface="+mj-cs"/>
              </a:rPr>
              <a:t>to occur, </a:t>
            </a:r>
            <a:r>
              <a:rPr lang="en-CA" sz="3600" b="0" kern="1200" dirty="0">
                <a:solidFill>
                  <a:schemeClr val="tx1"/>
                </a:solidFill>
                <a:effectLst/>
                <a:latin typeface="+mn-lt"/>
                <a:ea typeface="+mj-ea"/>
                <a:cs typeface="+mj-cs"/>
              </a:rPr>
              <a:t>such as Diocesan Clergy Retreat and Diocesan Synod</a:t>
            </a:r>
          </a:p>
          <a:p>
            <a:pPr lvl="0"/>
            <a:r>
              <a:rPr lang="en-CA" sz="3600" b="0" kern="1200" dirty="0">
                <a:solidFill>
                  <a:schemeClr val="tx1"/>
                </a:solidFill>
                <a:effectLst/>
                <a:latin typeface="+mn-lt"/>
                <a:ea typeface="+mj-ea"/>
                <a:cs typeface="+mj-cs"/>
              </a:rPr>
              <a:t>missional aspect is when teaching becomes apologetic, i.e. explain Christianity to the wider society</a:t>
            </a:r>
          </a:p>
        </p:txBody>
      </p:sp>
    </p:spTree>
    <p:extLst>
      <p:ext uri="{BB962C8B-B14F-4D97-AF65-F5344CB8AC3E}">
        <p14:creationId xmlns:p14="http://schemas.microsoft.com/office/powerpoint/2010/main" val="621381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1D5B-1E83-780B-BDFF-3D3CC6CBDB46}"/>
              </a:ext>
            </a:extLst>
          </p:cNvPr>
          <p:cNvSpPr>
            <a:spLocks noGrp="1"/>
          </p:cNvSpPr>
          <p:nvPr>
            <p:ph type="title"/>
          </p:nvPr>
        </p:nvSpPr>
        <p:spPr/>
        <p:txBody>
          <a:bodyPr/>
          <a:lstStyle/>
          <a:p>
            <a:r>
              <a:rPr lang="en-CA" sz="5400" b="1" i="1" kern="1200" dirty="0">
                <a:solidFill>
                  <a:schemeClr val="tx1"/>
                </a:solidFill>
                <a:effectLst/>
                <a:latin typeface="+mj-lt"/>
                <a:ea typeface="+mj-ea"/>
                <a:cs typeface="+mj-cs"/>
              </a:rPr>
              <a:t>Teacher and Defender of the Faith</a:t>
            </a:r>
            <a:endParaRPr lang="en-CA" dirty="0"/>
          </a:p>
        </p:txBody>
      </p:sp>
      <p:sp>
        <p:nvSpPr>
          <p:cNvPr id="3" name="Content Placeholder 2">
            <a:extLst>
              <a:ext uri="{FF2B5EF4-FFF2-40B4-BE49-F238E27FC236}">
                <a16:creationId xmlns:a16="http://schemas.microsoft.com/office/drawing/2014/main" id="{8210FBAD-5684-B5A3-651A-CD621BD2FA6D}"/>
              </a:ext>
            </a:extLst>
          </p:cNvPr>
          <p:cNvSpPr>
            <a:spLocks noGrp="1"/>
          </p:cNvSpPr>
          <p:nvPr>
            <p:ph idx="1"/>
          </p:nvPr>
        </p:nvSpPr>
        <p:spPr/>
        <p:txBody>
          <a:bodyPr/>
          <a:lstStyle/>
          <a:p>
            <a:pPr lvl="0"/>
            <a:r>
              <a:rPr lang="en-CA" sz="3600" b="0" kern="1200" dirty="0">
                <a:solidFill>
                  <a:schemeClr val="tx1"/>
                </a:solidFill>
                <a:effectLst/>
                <a:latin typeface="+mn-lt"/>
                <a:ea typeface="+mj-ea"/>
                <a:cs typeface="+mj-cs"/>
              </a:rPr>
              <a:t>Monitor situation in the church and respond appropriately.</a:t>
            </a:r>
          </a:p>
          <a:p>
            <a:pPr lvl="0"/>
            <a:r>
              <a:rPr lang="en-CA" dirty="0">
                <a:ea typeface="+mj-ea"/>
                <a:cs typeface="+mj-cs"/>
              </a:rPr>
              <a:t>C</a:t>
            </a:r>
            <a:r>
              <a:rPr lang="en-CA" sz="3600" b="0" kern="1200" dirty="0">
                <a:solidFill>
                  <a:schemeClr val="tx1"/>
                </a:solidFill>
                <a:effectLst/>
                <a:latin typeface="+mn-lt"/>
                <a:ea typeface="+mj-ea"/>
                <a:cs typeface="+mj-cs"/>
              </a:rPr>
              <a:t>orrect inappropriate teaching, exercise discipline with clergy and lay people appointed to positions in the Diocese.</a:t>
            </a:r>
            <a:endParaRPr lang="en-CA" dirty="0"/>
          </a:p>
        </p:txBody>
      </p:sp>
    </p:spTree>
    <p:extLst>
      <p:ext uri="{BB962C8B-B14F-4D97-AF65-F5344CB8AC3E}">
        <p14:creationId xmlns:p14="http://schemas.microsoft.com/office/powerpoint/2010/main" val="167844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B040-389B-4BBB-C671-1CB2EDCC7201}"/>
              </a:ext>
            </a:extLst>
          </p:cNvPr>
          <p:cNvSpPr>
            <a:spLocks noGrp="1"/>
          </p:cNvSpPr>
          <p:nvPr>
            <p:ph type="ctrTitle"/>
          </p:nvPr>
        </p:nvSpPr>
        <p:spPr/>
        <p:txBody>
          <a:bodyPr/>
          <a:lstStyle/>
          <a:p>
            <a:r>
              <a:rPr lang="en-US" dirty="0"/>
              <a:t>Episcopal Origins</a:t>
            </a:r>
            <a:endParaRPr lang="en-CA" dirty="0"/>
          </a:p>
        </p:txBody>
      </p:sp>
      <p:sp>
        <p:nvSpPr>
          <p:cNvPr id="3" name="Subtitle 2">
            <a:extLst>
              <a:ext uri="{FF2B5EF4-FFF2-40B4-BE49-F238E27FC236}">
                <a16:creationId xmlns:a16="http://schemas.microsoft.com/office/drawing/2014/main" id="{5843BBC3-4B15-6174-7F93-3E31F5008DF6}"/>
              </a:ext>
            </a:extLst>
          </p:cNvPr>
          <p:cNvSpPr>
            <a:spLocks noGrp="1"/>
          </p:cNvSpPr>
          <p:nvPr>
            <p:ph type="subTitle" idx="1"/>
          </p:nvPr>
        </p:nvSpPr>
        <p:spPr/>
        <p:txBody>
          <a:bodyPr/>
          <a:lstStyle/>
          <a:p>
            <a:r>
              <a:rPr lang="en-CA" dirty="0"/>
              <a:t>Early Church</a:t>
            </a:r>
          </a:p>
        </p:txBody>
      </p:sp>
    </p:spTree>
    <p:extLst>
      <p:ext uri="{BB962C8B-B14F-4D97-AF65-F5344CB8AC3E}">
        <p14:creationId xmlns:p14="http://schemas.microsoft.com/office/powerpoint/2010/main" val="1893908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green robe&#10;&#10;AI-generated content may be incorrect.">
            <a:extLst>
              <a:ext uri="{FF2B5EF4-FFF2-40B4-BE49-F238E27FC236}">
                <a16:creationId xmlns:a16="http://schemas.microsoft.com/office/drawing/2014/main" id="{0A71D73A-24E3-F589-9F6B-715009C87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896" y="0"/>
            <a:ext cx="3894104" cy="5836596"/>
          </a:xfrm>
          <a:prstGeom prst="rect">
            <a:avLst/>
          </a:prstGeom>
        </p:spPr>
      </p:pic>
      <p:sp>
        <p:nvSpPr>
          <p:cNvPr id="2" name="Title 1">
            <a:extLst>
              <a:ext uri="{FF2B5EF4-FFF2-40B4-BE49-F238E27FC236}">
                <a16:creationId xmlns:a16="http://schemas.microsoft.com/office/drawing/2014/main" id="{B31D402A-65E8-2A82-5B2B-D656B8F8169B}"/>
              </a:ext>
            </a:extLst>
          </p:cNvPr>
          <p:cNvSpPr>
            <a:spLocks noGrp="1"/>
          </p:cNvSpPr>
          <p:nvPr>
            <p:ph type="ctrTitle"/>
          </p:nvPr>
        </p:nvSpPr>
        <p:spPr/>
        <p:txBody>
          <a:bodyPr>
            <a:normAutofit fontScale="90000"/>
          </a:bodyPr>
          <a:lstStyle/>
          <a:p>
            <a:r>
              <a:rPr lang="en-CA" sz="5400" b="1" dirty="0">
                <a:effectLst/>
              </a:rPr>
              <a:t>Provide for the </a:t>
            </a:r>
            <a:br>
              <a:rPr lang="en-CA" sz="5400" b="1" dirty="0">
                <a:effectLst/>
              </a:rPr>
            </a:br>
            <a:r>
              <a:rPr lang="en-CA" sz="5400" b="1" dirty="0">
                <a:effectLst/>
              </a:rPr>
              <a:t>Administration of the </a:t>
            </a:r>
            <a:br>
              <a:rPr lang="en-CA" sz="5400" b="1" dirty="0">
                <a:effectLst/>
              </a:rPr>
            </a:br>
            <a:r>
              <a:rPr lang="en-CA" sz="5400" b="1" dirty="0">
                <a:effectLst/>
              </a:rPr>
              <a:t>Sacraments of the New Covenant</a:t>
            </a:r>
            <a:endParaRPr lang="en-CA" sz="5400" dirty="0"/>
          </a:p>
        </p:txBody>
      </p:sp>
      <p:sp>
        <p:nvSpPr>
          <p:cNvPr id="3" name="Subtitle 2">
            <a:extLst>
              <a:ext uri="{FF2B5EF4-FFF2-40B4-BE49-F238E27FC236}">
                <a16:creationId xmlns:a16="http://schemas.microsoft.com/office/drawing/2014/main" id="{DD5F3FC5-480B-EEA5-C9BE-7ADA11F80B86}"/>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71060373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0D71-0A3D-C8E1-BE41-9A62E85EF8DB}"/>
              </a:ext>
            </a:extLst>
          </p:cNvPr>
          <p:cNvSpPr>
            <a:spLocks noGrp="1"/>
          </p:cNvSpPr>
          <p:nvPr>
            <p:ph type="title"/>
          </p:nvPr>
        </p:nvSpPr>
        <p:spPr/>
        <p:txBody>
          <a:bodyPr>
            <a:normAutofit fontScale="90000"/>
          </a:bodyPr>
          <a:lstStyle/>
          <a:p>
            <a:r>
              <a:rPr lang="en-CA" sz="5400" b="1" kern="1200" dirty="0">
                <a:solidFill>
                  <a:schemeClr val="tx1"/>
                </a:solidFill>
                <a:effectLst/>
                <a:latin typeface="+mj-lt"/>
                <a:ea typeface="+mj-ea"/>
                <a:cs typeface="+mj-cs"/>
              </a:rPr>
              <a:t>Provide for the Administration of the Sacraments of the New Covenant</a:t>
            </a:r>
            <a:endParaRPr lang="en-CA" dirty="0"/>
          </a:p>
        </p:txBody>
      </p:sp>
      <p:sp>
        <p:nvSpPr>
          <p:cNvPr id="3" name="Content Placeholder 2">
            <a:extLst>
              <a:ext uri="{FF2B5EF4-FFF2-40B4-BE49-F238E27FC236}">
                <a16:creationId xmlns:a16="http://schemas.microsoft.com/office/drawing/2014/main" id="{D37373EC-7CAA-0FF3-2D7F-B50C5C781217}"/>
              </a:ext>
            </a:extLst>
          </p:cNvPr>
          <p:cNvSpPr>
            <a:spLocks noGrp="1"/>
          </p:cNvSpPr>
          <p:nvPr>
            <p:ph idx="1"/>
          </p:nvPr>
        </p:nvSpPr>
        <p:spPr/>
        <p:txBody>
          <a:bodyPr>
            <a:noAutofit/>
          </a:bodyPr>
          <a:lstStyle/>
          <a:p>
            <a:pPr lvl="0"/>
            <a:r>
              <a:rPr lang="en-CA" sz="3600" b="0" kern="1200" dirty="0">
                <a:solidFill>
                  <a:schemeClr val="tx1"/>
                </a:solidFill>
                <a:effectLst/>
                <a:latin typeface="+mn-lt"/>
                <a:ea typeface="+mj-ea"/>
                <a:cs typeface="+mj-cs"/>
              </a:rPr>
              <a:t>Incumbents, normally priests (presbyters), are licenced to spiritual and pastoral care for a parish. </a:t>
            </a:r>
          </a:p>
          <a:p>
            <a:pPr lvl="0"/>
            <a:r>
              <a:rPr lang="en-CA" sz="3600" dirty="0">
                <a:effectLst/>
                <a:latin typeface="+mn-lt"/>
              </a:rPr>
              <a:t>When there is no Incumbent, the Bishop ensures that clergy or Diocesan Lay Readers provide spiritual and pastoral care and administer the sacraments.</a:t>
            </a:r>
          </a:p>
          <a:p>
            <a:pPr lvl="0"/>
            <a:r>
              <a:rPr lang="en-CA" sz="3600" b="0" kern="1200" dirty="0">
                <a:solidFill>
                  <a:schemeClr val="tx1"/>
                </a:solidFill>
                <a:effectLst/>
                <a:latin typeface="+mn-lt"/>
                <a:ea typeface="+mj-ea"/>
                <a:cs typeface="+mj-cs"/>
              </a:rPr>
              <a:t>The Bishop continues as a priest and may provide spiritual and pastoral care for a parish.</a:t>
            </a:r>
            <a:endParaRPr lang="en-CA" sz="3600" dirty="0">
              <a:latin typeface="+mn-lt"/>
            </a:endParaRPr>
          </a:p>
        </p:txBody>
      </p:sp>
    </p:spTree>
    <p:extLst>
      <p:ext uri="{BB962C8B-B14F-4D97-AF65-F5344CB8AC3E}">
        <p14:creationId xmlns:p14="http://schemas.microsoft.com/office/powerpoint/2010/main" val="648236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121-2CCC-D1F5-E9C2-BEF1C1C9566F}"/>
              </a:ext>
            </a:extLst>
          </p:cNvPr>
          <p:cNvSpPr>
            <a:spLocks noGrp="1"/>
          </p:cNvSpPr>
          <p:nvPr>
            <p:ph type="ctrTitle"/>
          </p:nvPr>
        </p:nvSpPr>
        <p:spPr/>
        <p:txBody>
          <a:bodyPr>
            <a:normAutofit/>
          </a:bodyPr>
          <a:lstStyle/>
          <a:p>
            <a:r>
              <a:rPr lang="en-CA" sz="5400" b="1" dirty="0">
                <a:effectLst/>
              </a:rPr>
              <a:t>Ordain Priests and Deacons, </a:t>
            </a:r>
            <a:br>
              <a:rPr lang="en-CA" sz="5400" b="1" dirty="0">
                <a:effectLst/>
              </a:rPr>
            </a:br>
            <a:r>
              <a:rPr lang="en-CA" sz="5400" b="1" dirty="0">
                <a:effectLst/>
              </a:rPr>
              <a:t>and to Join in Ordaining Bishops</a:t>
            </a:r>
            <a:endParaRPr lang="en-CA" sz="5400" dirty="0"/>
          </a:p>
        </p:txBody>
      </p:sp>
      <p:sp>
        <p:nvSpPr>
          <p:cNvPr id="3" name="Subtitle 2">
            <a:extLst>
              <a:ext uri="{FF2B5EF4-FFF2-40B4-BE49-F238E27FC236}">
                <a16:creationId xmlns:a16="http://schemas.microsoft.com/office/drawing/2014/main" id="{9ABE0B18-BC02-7B01-82ED-9E6281759F63}"/>
              </a:ext>
            </a:extLst>
          </p:cNvPr>
          <p:cNvSpPr>
            <a:spLocks noGrp="1"/>
          </p:cNvSpPr>
          <p:nvPr>
            <p:ph type="subTitle" idx="1"/>
          </p:nvPr>
        </p:nvSpPr>
        <p:spPr/>
        <p:txBody>
          <a:bodyPr/>
          <a:lstStyle/>
          <a:p>
            <a:endParaRPr lang="en-CA"/>
          </a:p>
        </p:txBody>
      </p:sp>
      <p:pic>
        <p:nvPicPr>
          <p:cNvPr id="7" name="Picture 6" descr="A group of people wearing robes&#10;&#10;AI-generated content may be incorrect.">
            <a:extLst>
              <a:ext uri="{FF2B5EF4-FFF2-40B4-BE49-F238E27FC236}">
                <a16:creationId xmlns:a16="http://schemas.microsoft.com/office/drawing/2014/main" id="{F8F9B51F-92C5-0357-94AF-3DCE5B3E3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982" y="-1"/>
            <a:ext cx="6499080" cy="4334836"/>
          </a:xfrm>
          <a:prstGeom prst="rect">
            <a:avLst/>
          </a:prstGeom>
        </p:spPr>
      </p:pic>
    </p:spTree>
    <p:extLst>
      <p:ext uri="{BB962C8B-B14F-4D97-AF65-F5344CB8AC3E}">
        <p14:creationId xmlns:p14="http://schemas.microsoft.com/office/powerpoint/2010/main" val="137375946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00B5-756E-0E1E-9707-89D0118C5E42}"/>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Raising Up Vocations</a:t>
            </a:r>
            <a:endParaRPr lang="en-CA" dirty="0"/>
          </a:p>
        </p:txBody>
      </p:sp>
      <p:sp>
        <p:nvSpPr>
          <p:cNvPr id="3" name="Content Placeholder 2">
            <a:extLst>
              <a:ext uri="{FF2B5EF4-FFF2-40B4-BE49-F238E27FC236}">
                <a16:creationId xmlns:a16="http://schemas.microsoft.com/office/drawing/2014/main" id="{6C85EFD5-C22E-CB6D-6E99-663B1F8CA214}"/>
              </a:ext>
            </a:extLst>
          </p:cNvPr>
          <p:cNvSpPr>
            <a:spLocks noGrp="1"/>
          </p:cNvSpPr>
          <p:nvPr>
            <p:ph idx="1"/>
          </p:nvPr>
        </p:nvSpPr>
        <p:spPr/>
        <p:txBody>
          <a:bodyPr>
            <a:noAutofit/>
          </a:bodyPr>
          <a:lstStyle/>
          <a:p>
            <a:pPr lvl="0"/>
            <a:r>
              <a:rPr lang="en-CA" sz="3600" b="0" kern="1200" dirty="0">
                <a:solidFill>
                  <a:schemeClr val="tx1"/>
                </a:solidFill>
                <a:effectLst/>
                <a:latin typeface="+mn-lt"/>
                <a:ea typeface="+mj-ea"/>
                <a:cs typeface="+mj-cs"/>
              </a:rPr>
              <a:t>The Bishop will work with incumbents, archdeacons, pastoral chaplains, and theological colleges to mentor and select candidates for ordination (postulants). </a:t>
            </a:r>
          </a:p>
          <a:p>
            <a:pPr lvl="0"/>
            <a:r>
              <a:rPr lang="en-CA" sz="3600" b="0" kern="1200" dirty="0">
                <a:solidFill>
                  <a:schemeClr val="tx1"/>
                </a:solidFill>
                <a:effectLst/>
                <a:latin typeface="+mn-lt"/>
                <a:ea typeface="+mj-ea"/>
                <a:cs typeface="+mj-cs"/>
              </a:rPr>
              <a:t>A pastoral chaplain is a priest or bishop that the Bishop appoints for each deanery to assist in talking with those discerning a call to ministry.</a:t>
            </a:r>
          </a:p>
        </p:txBody>
      </p:sp>
    </p:spTree>
    <p:extLst>
      <p:ext uri="{BB962C8B-B14F-4D97-AF65-F5344CB8AC3E}">
        <p14:creationId xmlns:p14="http://schemas.microsoft.com/office/powerpoint/2010/main" val="3151209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4AB7-BE87-E67C-663A-5C815C8BCD52}"/>
              </a:ext>
            </a:extLst>
          </p:cNvPr>
          <p:cNvSpPr>
            <a:spLocks noGrp="1"/>
          </p:cNvSpPr>
          <p:nvPr>
            <p:ph type="title"/>
          </p:nvPr>
        </p:nvSpPr>
        <p:spPr/>
        <p:txBody>
          <a:bodyPr/>
          <a:lstStyle/>
          <a:p>
            <a:r>
              <a:rPr lang="en-CA" b="1" i="1" dirty="0"/>
              <a:t>Raising Up Vocations</a:t>
            </a:r>
          </a:p>
        </p:txBody>
      </p:sp>
      <p:sp>
        <p:nvSpPr>
          <p:cNvPr id="3" name="Content Placeholder 2">
            <a:extLst>
              <a:ext uri="{FF2B5EF4-FFF2-40B4-BE49-F238E27FC236}">
                <a16:creationId xmlns:a16="http://schemas.microsoft.com/office/drawing/2014/main" id="{176F463E-9500-23FA-334E-CF80FF525CE6}"/>
              </a:ext>
            </a:extLst>
          </p:cNvPr>
          <p:cNvSpPr>
            <a:spLocks noGrp="1"/>
          </p:cNvSpPr>
          <p:nvPr>
            <p:ph idx="1"/>
          </p:nvPr>
        </p:nvSpPr>
        <p:spPr/>
        <p:txBody>
          <a:bodyPr/>
          <a:lstStyle/>
          <a:p>
            <a:pPr lvl="0"/>
            <a:r>
              <a:rPr lang="en-CA" sz="3600" b="0" kern="1200" dirty="0">
                <a:solidFill>
                  <a:schemeClr val="tx1"/>
                </a:solidFill>
                <a:effectLst/>
                <a:latin typeface="+mn-lt"/>
                <a:ea typeface="+mj-ea"/>
                <a:cs typeface="+mj-cs"/>
              </a:rPr>
              <a:t>The Bishop meets with the Diocesan Postulancy Commission </a:t>
            </a:r>
            <a:r>
              <a:rPr lang="en-CA" sz="3600" b="0" kern="1200">
                <a:solidFill>
                  <a:schemeClr val="tx1"/>
                </a:solidFill>
                <a:effectLst/>
                <a:latin typeface="+mn-lt"/>
                <a:ea typeface="+mj-ea"/>
                <a:cs typeface="+mj-cs"/>
              </a:rPr>
              <a:t>to decide </a:t>
            </a:r>
            <a:r>
              <a:rPr lang="en-CA" sz="3600" b="0" kern="1200" dirty="0">
                <a:solidFill>
                  <a:schemeClr val="tx1"/>
                </a:solidFill>
                <a:effectLst/>
                <a:latin typeface="+mn-lt"/>
                <a:ea typeface="+mj-ea"/>
                <a:cs typeface="+mj-cs"/>
              </a:rPr>
              <a:t>whether to ordain people.</a:t>
            </a:r>
            <a:endParaRPr lang="en-CA" dirty="0"/>
          </a:p>
        </p:txBody>
      </p:sp>
    </p:spTree>
    <p:extLst>
      <p:ext uri="{BB962C8B-B14F-4D97-AF65-F5344CB8AC3E}">
        <p14:creationId xmlns:p14="http://schemas.microsoft.com/office/powerpoint/2010/main" val="626872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3C5D-099C-965D-958B-E16E516B3712}"/>
              </a:ext>
            </a:extLst>
          </p:cNvPr>
          <p:cNvSpPr>
            <a:spLocks noGrp="1"/>
          </p:cNvSpPr>
          <p:nvPr>
            <p:ph type="ctrTitle"/>
          </p:nvPr>
        </p:nvSpPr>
        <p:spPr/>
        <p:txBody>
          <a:bodyPr>
            <a:normAutofit fontScale="90000"/>
          </a:bodyPr>
          <a:lstStyle/>
          <a:p>
            <a:r>
              <a:rPr lang="en-CA" sz="5400" b="1" dirty="0">
                <a:effectLst/>
              </a:rPr>
              <a:t>Be in all things a faithful </a:t>
            </a:r>
            <a:br>
              <a:rPr lang="en-CA" sz="5400" b="1" dirty="0">
                <a:effectLst/>
              </a:rPr>
            </a:br>
            <a:r>
              <a:rPr lang="en-CA" sz="5400" b="1" dirty="0">
                <a:effectLst/>
              </a:rPr>
              <a:t>pastor and wholesome </a:t>
            </a:r>
            <a:br>
              <a:rPr lang="en-CA" sz="5400" b="1" dirty="0">
                <a:effectLst/>
              </a:rPr>
            </a:br>
            <a:r>
              <a:rPr lang="en-CA" sz="5400" b="1" dirty="0">
                <a:effectLst/>
              </a:rPr>
              <a:t>example for the entire flock of Christ</a:t>
            </a:r>
            <a:endParaRPr lang="en-CA" sz="5400" dirty="0"/>
          </a:p>
        </p:txBody>
      </p:sp>
      <p:sp>
        <p:nvSpPr>
          <p:cNvPr id="3" name="Subtitle 2">
            <a:extLst>
              <a:ext uri="{FF2B5EF4-FFF2-40B4-BE49-F238E27FC236}">
                <a16:creationId xmlns:a16="http://schemas.microsoft.com/office/drawing/2014/main" id="{3DF0D601-2C09-968A-AA2F-31470B84DB04}"/>
              </a:ext>
            </a:extLst>
          </p:cNvPr>
          <p:cNvSpPr>
            <a:spLocks noGrp="1"/>
          </p:cNvSpPr>
          <p:nvPr>
            <p:ph type="subTitle" idx="1"/>
          </p:nvPr>
        </p:nvSpPr>
        <p:spPr/>
        <p:txBody>
          <a:bodyPr/>
          <a:lstStyle/>
          <a:p>
            <a:endParaRPr lang="en-CA"/>
          </a:p>
        </p:txBody>
      </p:sp>
      <p:pic>
        <p:nvPicPr>
          <p:cNvPr id="5" name="Picture 4" descr="A group of women sitting in chairs&#10;&#10;AI-generated content may be incorrect.">
            <a:extLst>
              <a:ext uri="{FF2B5EF4-FFF2-40B4-BE49-F238E27FC236}">
                <a16:creationId xmlns:a16="http://schemas.microsoft.com/office/drawing/2014/main" id="{4BF52B05-7AFE-FC96-746F-336CCFC2E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901" y="1670887"/>
            <a:ext cx="5394099" cy="4045574"/>
          </a:xfrm>
          <a:prstGeom prst="rect">
            <a:avLst/>
          </a:prstGeom>
        </p:spPr>
      </p:pic>
      <p:pic>
        <p:nvPicPr>
          <p:cNvPr id="6" name="Picture 5" descr="A person in a wheelchair with a person in a pink shirt&#10;&#10;AI-generated content may be incorrect.">
            <a:extLst>
              <a:ext uri="{FF2B5EF4-FFF2-40B4-BE49-F238E27FC236}">
                <a16:creationId xmlns:a16="http://schemas.microsoft.com/office/drawing/2014/main" id="{B7099A96-7DD5-A74F-6B2E-9A3A04EAB302}"/>
              </a:ext>
            </a:extLst>
          </p:cNvPr>
          <p:cNvPicPr>
            <a:picLocks noChangeAspect="1"/>
          </p:cNvPicPr>
          <p:nvPr/>
        </p:nvPicPr>
        <p:blipFill>
          <a:blip r:embed="rId4">
            <a:extLst>
              <a:ext uri="{28A0092B-C50C-407E-A947-70E740481C1C}">
                <a14:useLocalDpi xmlns:a14="http://schemas.microsoft.com/office/drawing/2010/main" val="0"/>
              </a:ext>
            </a:extLst>
          </a:blip>
          <a:srcRect t="10973" b="13661"/>
          <a:stretch/>
        </p:blipFill>
        <p:spPr>
          <a:xfrm>
            <a:off x="1467185" y="0"/>
            <a:ext cx="4426072" cy="4447699"/>
          </a:xfrm>
          <a:prstGeom prst="rect">
            <a:avLst/>
          </a:prstGeom>
        </p:spPr>
      </p:pic>
    </p:spTree>
    <p:extLst>
      <p:ext uri="{BB962C8B-B14F-4D97-AF65-F5344CB8AC3E}">
        <p14:creationId xmlns:p14="http://schemas.microsoft.com/office/powerpoint/2010/main" val="409314358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294F-D413-FA13-AAF3-C4FC064A4652}"/>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Care for Congregations</a:t>
            </a:r>
            <a:endParaRPr lang="en-CA" dirty="0"/>
          </a:p>
        </p:txBody>
      </p:sp>
      <p:sp>
        <p:nvSpPr>
          <p:cNvPr id="3" name="Content Placeholder 2">
            <a:extLst>
              <a:ext uri="{FF2B5EF4-FFF2-40B4-BE49-F238E27FC236}">
                <a16:creationId xmlns:a16="http://schemas.microsoft.com/office/drawing/2014/main" id="{77D38430-A188-73EE-36DA-2FD4C864AA44}"/>
              </a:ext>
            </a:extLst>
          </p:cNvPr>
          <p:cNvSpPr>
            <a:spLocks noGrp="1"/>
          </p:cNvSpPr>
          <p:nvPr>
            <p:ph idx="1"/>
          </p:nvPr>
        </p:nvSpPr>
        <p:spPr/>
        <p:txBody>
          <a:bodyPr>
            <a:noAutofit/>
          </a:bodyPr>
          <a:lstStyle/>
          <a:p>
            <a:pPr lvl="0"/>
            <a:r>
              <a:rPr lang="en-CA" b="0" kern="1200" dirty="0">
                <a:solidFill>
                  <a:schemeClr val="tx1"/>
                </a:solidFill>
                <a:effectLst/>
                <a:ea typeface="+mj-ea"/>
                <a:cs typeface="+mj-cs"/>
              </a:rPr>
              <a:t>The Bishop licences Incumbents, normally priests (presbyters), to provide spiritual and pastoral care for a parish.</a:t>
            </a:r>
          </a:p>
          <a:p>
            <a:pPr lvl="0"/>
            <a:r>
              <a:rPr lang="en-CA" b="0" kern="1200" dirty="0">
                <a:solidFill>
                  <a:schemeClr val="tx1"/>
                </a:solidFill>
                <a:effectLst/>
                <a:ea typeface="+mj-ea"/>
                <a:cs typeface="+mj-cs"/>
              </a:rPr>
              <a:t>Archdeacons are appointed to assist the Bishop in the oversight of parishes, and Territorial Archdeacons represent the Bishop in their deanery.</a:t>
            </a:r>
          </a:p>
        </p:txBody>
      </p:sp>
    </p:spTree>
    <p:extLst>
      <p:ext uri="{BB962C8B-B14F-4D97-AF65-F5344CB8AC3E}">
        <p14:creationId xmlns:p14="http://schemas.microsoft.com/office/powerpoint/2010/main" val="3427455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3ED3-346B-D5DE-25B6-4C6822AEDFB0}"/>
              </a:ext>
            </a:extLst>
          </p:cNvPr>
          <p:cNvSpPr>
            <a:spLocks noGrp="1"/>
          </p:cNvSpPr>
          <p:nvPr>
            <p:ph type="title"/>
          </p:nvPr>
        </p:nvSpPr>
        <p:spPr/>
        <p:txBody>
          <a:bodyPr/>
          <a:lstStyle/>
          <a:p>
            <a:r>
              <a:rPr lang="en-CA" b="1" i="1" dirty="0"/>
              <a:t>Care for Congregations</a:t>
            </a:r>
          </a:p>
        </p:txBody>
      </p:sp>
      <p:sp>
        <p:nvSpPr>
          <p:cNvPr id="3" name="Content Placeholder 2">
            <a:extLst>
              <a:ext uri="{FF2B5EF4-FFF2-40B4-BE49-F238E27FC236}">
                <a16:creationId xmlns:a16="http://schemas.microsoft.com/office/drawing/2014/main" id="{F826B205-5CA1-4B50-1F8E-13895D1DD5AF}"/>
              </a:ext>
            </a:extLst>
          </p:cNvPr>
          <p:cNvSpPr>
            <a:spLocks noGrp="1"/>
          </p:cNvSpPr>
          <p:nvPr>
            <p:ph idx="1"/>
          </p:nvPr>
        </p:nvSpPr>
        <p:spPr/>
        <p:txBody>
          <a:bodyPr/>
          <a:lstStyle/>
          <a:p>
            <a:pPr lvl="0"/>
            <a:r>
              <a:rPr lang="en-CA" b="0" kern="1200" dirty="0">
                <a:solidFill>
                  <a:schemeClr val="tx1"/>
                </a:solidFill>
                <a:effectLst/>
                <a:ea typeface="+mj-ea"/>
                <a:cs typeface="+mj-cs"/>
              </a:rPr>
              <a:t>The Bishop is responsible for ensuring internal conflicts and issues between the Incumbent and parish are resolved, if they are not able to resolve it themselves.</a:t>
            </a:r>
          </a:p>
          <a:p>
            <a:pPr lvl="0"/>
            <a:r>
              <a:rPr lang="en-CA" b="0" kern="1200" dirty="0">
                <a:solidFill>
                  <a:schemeClr val="tx1"/>
                </a:solidFill>
                <a:effectLst/>
                <a:ea typeface="+mj-ea"/>
                <a:cs typeface="+mj-cs"/>
              </a:rPr>
              <a:t>The Bishop may exercise a discipline function with clergy and lay people appointed to positions in the Diocese.</a:t>
            </a:r>
          </a:p>
        </p:txBody>
      </p:sp>
    </p:spTree>
    <p:extLst>
      <p:ext uri="{BB962C8B-B14F-4D97-AF65-F5344CB8AC3E}">
        <p14:creationId xmlns:p14="http://schemas.microsoft.com/office/powerpoint/2010/main" val="4081467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in robes&#10;&#10;AI-generated content may be incorrect.">
            <a:extLst>
              <a:ext uri="{FF2B5EF4-FFF2-40B4-BE49-F238E27FC236}">
                <a16:creationId xmlns:a16="http://schemas.microsoft.com/office/drawing/2014/main" id="{1B785028-E905-C197-307E-10C029B8F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244" y="0"/>
            <a:ext cx="3788755" cy="5200650"/>
          </a:xfrm>
          <a:prstGeom prst="rect">
            <a:avLst/>
          </a:prstGeom>
        </p:spPr>
      </p:pic>
      <p:sp>
        <p:nvSpPr>
          <p:cNvPr id="2" name="Title 1">
            <a:extLst>
              <a:ext uri="{FF2B5EF4-FFF2-40B4-BE49-F238E27FC236}">
                <a16:creationId xmlns:a16="http://schemas.microsoft.com/office/drawing/2014/main" id="{10205695-B60C-9A77-6227-7841503977CF}"/>
              </a:ext>
            </a:extLst>
          </p:cNvPr>
          <p:cNvSpPr>
            <a:spLocks noGrp="1"/>
          </p:cNvSpPr>
          <p:nvPr>
            <p:ph type="ctrTitle"/>
          </p:nvPr>
        </p:nvSpPr>
        <p:spPr/>
        <p:txBody>
          <a:bodyPr>
            <a:noAutofit/>
          </a:bodyPr>
          <a:lstStyle/>
          <a:p>
            <a:r>
              <a:rPr lang="en-CA" sz="5400" b="1" dirty="0">
                <a:effectLst/>
              </a:rPr>
              <a:t>With your fellow bishops </a:t>
            </a:r>
            <a:br>
              <a:rPr lang="en-CA" sz="5400" b="1" dirty="0">
                <a:effectLst/>
              </a:rPr>
            </a:br>
            <a:r>
              <a:rPr lang="en-CA" sz="5400" b="1" dirty="0">
                <a:effectLst/>
              </a:rPr>
              <a:t>you will share in the leadership of </a:t>
            </a:r>
            <a:br>
              <a:rPr lang="en-CA" sz="5400" b="1" dirty="0">
                <a:effectLst/>
              </a:rPr>
            </a:br>
            <a:r>
              <a:rPr lang="en-CA" sz="5400" b="1" dirty="0">
                <a:effectLst/>
              </a:rPr>
              <a:t>the Church throughout the world</a:t>
            </a:r>
            <a:endParaRPr lang="en-CA" sz="5400" dirty="0"/>
          </a:p>
        </p:txBody>
      </p:sp>
      <p:sp>
        <p:nvSpPr>
          <p:cNvPr id="3" name="Subtitle 2">
            <a:extLst>
              <a:ext uri="{FF2B5EF4-FFF2-40B4-BE49-F238E27FC236}">
                <a16:creationId xmlns:a16="http://schemas.microsoft.com/office/drawing/2014/main" id="{D95ADE17-44F3-C284-7BD6-FEB3F2B404B7}"/>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65769249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2EAF-71E2-81E9-5842-7BAC42CA4196}"/>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Continuity - Instrument of Unity</a:t>
            </a:r>
          </a:p>
        </p:txBody>
      </p:sp>
      <p:sp>
        <p:nvSpPr>
          <p:cNvPr id="3" name="Content Placeholder 2">
            <a:extLst>
              <a:ext uri="{FF2B5EF4-FFF2-40B4-BE49-F238E27FC236}">
                <a16:creationId xmlns:a16="http://schemas.microsoft.com/office/drawing/2014/main" id="{9BFDE098-DFD1-A87A-4789-5871CF041142}"/>
              </a:ext>
            </a:extLst>
          </p:cNvPr>
          <p:cNvSpPr>
            <a:spLocks noGrp="1"/>
          </p:cNvSpPr>
          <p:nvPr>
            <p:ph idx="1"/>
          </p:nvPr>
        </p:nvSpPr>
        <p:spPr/>
        <p:txBody>
          <a:bodyPr>
            <a:normAutofit/>
          </a:bodyPr>
          <a:lstStyle/>
          <a:p>
            <a:pPr lvl="0"/>
            <a:r>
              <a:rPr lang="en-CA" b="0" kern="1200" dirty="0">
                <a:solidFill>
                  <a:schemeClr val="tx1"/>
                </a:solidFill>
                <a:effectLst/>
                <a:latin typeface="+mn-lt"/>
                <a:ea typeface="+mj-ea"/>
                <a:cs typeface="+mj-cs"/>
              </a:rPr>
              <a:t>As chief pastor, the Bishop links one parish to another, representing the diocese to the wider church and the wider church to the diocese. </a:t>
            </a:r>
          </a:p>
          <a:p>
            <a:pPr lvl="0"/>
            <a:r>
              <a:rPr lang="en-CA" b="0" kern="1200" dirty="0">
                <a:solidFill>
                  <a:schemeClr val="tx1"/>
                </a:solidFill>
                <a:effectLst/>
                <a:latin typeface="+mn-lt"/>
                <a:ea typeface="+mj-ea"/>
                <a:cs typeface="+mj-cs"/>
              </a:rPr>
              <a:t>Bishops often are on the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forefront of local, national,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and global issues, speaking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the word of faith to the needs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of the world. </a:t>
            </a:r>
          </a:p>
        </p:txBody>
      </p:sp>
      <p:pic>
        <p:nvPicPr>
          <p:cNvPr id="1026" name="Picture 2" descr="Trump demands an apology from bishop who asked him to ‘have mercy’ on ...">
            <a:extLst>
              <a:ext uri="{FF2B5EF4-FFF2-40B4-BE49-F238E27FC236}">
                <a16:creationId xmlns:a16="http://schemas.microsoft.com/office/drawing/2014/main" id="{09D3A4E5-6188-5457-F090-99151657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398" y="3532265"/>
            <a:ext cx="4988602" cy="332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DBF4-E1A5-16F6-7396-3D8CE735C2BE}"/>
              </a:ext>
            </a:extLst>
          </p:cNvPr>
          <p:cNvSpPr>
            <a:spLocks noGrp="1"/>
          </p:cNvSpPr>
          <p:nvPr>
            <p:ph type="title"/>
          </p:nvPr>
        </p:nvSpPr>
        <p:spPr/>
        <p:txBody>
          <a:bodyPr/>
          <a:lstStyle/>
          <a:p>
            <a:r>
              <a:rPr lang="en-CA" altLang="en-US" dirty="0"/>
              <a:t>Early Church</a:t>
            </a:r>
            <a:endParaRPr lang="en-CA" dirty="0"/>
          </a:p>
        </p:txBody>
      </p:sp>
      <p:sp>
        <p:nvSpPr>
          <p:cNvPr id="3" name="Content Placeholder 2">
            <a:extLst>
              <a:ext uri="{FF2B5EF4-FFF2-40B4-BE49-F238E27FC236}">
                <a16:creationId xmlns:a16="http://schemas.microsoft.com/office/drawing/2014/main" id="{B0A5ED03-615D-FC09-DE7D-6ADF98CDF2C6}"/>
              </a:ext>
            </a:extLst>
          </p:cNvPr>
          <p:cNvSpPr>
            <a:spLocks noGrp="1"/>
          </p:cNvSpPr>
          <p:nvPr>
            <p:ph idx="1"/>
          </p:nvPr>
        </p:nvSpPr>
        <p:spPr/>
        <p:txBody>
          <a:bodyPr>
            <a:normAutofit fontScale="92500"/>
          </a:bodyPr>
          <a:lstStyle/>
          <a:p>
            <a:pPr eaLnBrk="1" hangingPunct="1"/>
            <a:r>
              <a:rPr lang="en-CA" altLang="en-US" dirty="0"/>
              <a:t>Deacon preaches the word and does outreach</a:t>
            </a:r>
          </a:p>
          <a:p>
            <a:pPr eaLnBrk="1" hangingPunct="1"/>
            <a:r>
              <a:rPr lang="en-CA" altLang="en-US" dirty="0"/>
              <a:t>Bishop or overseer, successor to the apostles</a:t>
            </a:r>
          </a:p>
          <a:p>
            <a:pPr eaLnBrk="1" hangingPunct="1"/>
            <a:r>
              <a:rPr lang="en-CA" altLang="en-US" dirty="0"/>
              <a:t>Elder (presbyter);</a:t>
            </a:r>
            <a:r>
              <a:rPr lang="en-CA" altLang="en-US" baseline="0" dirty="0"/>
              <a:t> as the church in a city grew, it formed new congregations overseen by the bishop but each lead by a presbyter.</a:t>
            </a:r>
            <a:r>
              <a:rPr lang="en-CA" altLang="en-US" dirty="0"/>
              <a:t> Later a presbyter was called a priest</a:t>
            </a:r>
            <a:endParaRPr lang="en-CA" altLang="en-US" baseline="0" dirty="0"/>
          </a:p>
          <a:p>
            <a:pPr eaLnBrk="1" hangingPunct="1"/>
            <a:r>
              <a:rPr lang="en-CA" altLang="en-US" baseline="0" dirty="0"/>
              <a:t>A diocese became a geographical area overseen by a bishop, and</a:t>
            </a:r>
          </a:p>
          <a:p>
            <a:pPr eaLnBrk="1" hangingPunct="1"/>
            <a:r>
              <a:rPr lang="en-CA" altLang="en-US" baseline="0" dirty="0"/>
              <a:t>a province or archdiocese by an archbishop</a:t>
            </a:r>
            <a:endParaRPr lang="en-CA" altLang="en-US" dirty="0"/>
          </a:p>
        </p:txBody>
      </p:sp>
    </p:spTree>
    <p:extLst>
      <p:ext uri="{BB962C8B-B14F-4D97-AF65-F5344CB8AC3E}">
        <p14:creationId xmlns:p14="http://schemas.microsoft.com/office/powerpoint/2010/main" val="2049193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0359-784A-8A31-76E2-B9E497A34E46}"/>
              </a:ext>
            </a:extLst>
          </p:cNvPr>
          <p:cNvSpPr>
            <a:spLocks noGrp="1"/>
          </p:cNvSpPr>
          <p:nvPr>
            <p:ph type="title"/>
          </p:nvPr>
        </p:nvSpPr>
        <p:spPr/>
        <p:txBody>
          <a:bodyPr/>
          <a:lstStyle/>
          <a:p>
            <a:r>
              <a:rPr lang="en-CA" b="1" i="1" dirty="0"/>
              <a:t>Continuity - Instrument</a:t>
            </a:r>
            <a:r>
              <a:rPr lang="en-CA" b="1" i="1" baseline="0" dirty="0"/>
              <a:t> of Unity</a:t>
            </a:r>
            <a:endParaRPr lang="en-CA" b="1" i="1" dirty="0"/>
          </a:p>
        </p:txBody>
      </p:sp>
      <p:sp>
        <p:nvSpPr>
          <p:cNvPr id="3" name="Content Placeholder 2">
            <a:extLst>
              <a:ext uri="{FF2B5EF4-FFF2-40B4-BE49-F238E27FC236}">
                <a16:creationId xmlns:a16="http://schemas.microsoft.com/office/drawing/2014/main" id="{1F407C20-FC25-68E1-F709-3AACAB96DD14}"/>
              </a:ext>
            </a:extLst>
          </p:cNvPr>
          <p:cNvSpPr>
            <a:spLocks noGrp="1"/>
          </p:cNvSpPr>
          <p:nvPr>
            <p:ph idx="1"/>
          </p:nvPr>
        </p:nvSpPr>
        <p:spPr/>
        <p:txBody>
          <a:bodyPr>
            <a:normAutofit/>
          </a:bodyPr>
          <a:lstStyle/>
          <a:p>
            <a:pPr lvl="0"/>
            <a:r>
              <a:rPr lang="en-CA" sz="4400" b="0" kern="1200" dirty="0">
                <a:solidFill>
                  <a:schemeClr val="tx1"/>
                </a:solidFill>
                <a:effectLst/>
                <a:ea typeface="+mj-ea"/>
                <a:cs typeface="+mj-cs"/>
              </a:rPr>
              <a:t>Bishops are one vital and visible way of showing that the Anglican Church is a continuation of the original Apostolic church.</a:t>
            </a:r>
          </a:p>
          <a:p>
            <a:pPr lvl="0"/>
            <a:r>
              <a:rPr lang="en-CA" sz="4400" dirty="0">
                <a:ea typeface="+mj-ea"/>
                <a:cs typeface="+mj-cs"/>
              </a:rPr>
              <a:t>Bishops provide leadership for ecumenical dialogues.</a:t>
            </a:r>
            <a:endParaRPr lang="en-CA" sz="4400" dirty="0"/>
          </a:p>
        </p:txBody>
      </p:sp>
    </p:spTree>
    <p:extLst>
      <p:ext uri="{BB962C8B-B14F-4D97-AF65-F5344CB8AC3E}">
        <p14:creationId xmlns:p14="http://schemas.microsoft.com/office/powerpoint/2010/main" val="2759281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stone building&#10;&#10;AI-generated content may be incorrect.">
            <a:extLst>
              <a:ext uri="{FF2B5EF4-FFF2-40B4-BE49-F238E27FC236}">
                <a16:creationId xmlns:a16="http://schemas.microsoft.com/office/drawing/2014/main" id="{53798CA1-D969-7A15-2CAF-5FBDC6C4E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062" y="0"/>
            <a:ext cx="9167875" cy="6858000"/>
          </a:xfrm>
          <a:prstGeom prst="rect">
            <a:avLst/>
          </a:prstGeom>
        </p:spPr>
      </p:pic>
    </p:spTree>
    <p:extLst>
      <p:ext uri="{BB962C8B-B14F-4D97-AF65-F5344CB8AC3E}">
        <p14:creationId xmlns:p14="http://schemas.microsoft.com/office/powerpoint/2010/main" val="133239180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2C3C-994C-024F-467A-8E5BEBD7A679}"/>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Episcopally-led</a:t>
            </a:r>
          </a:p>
        </p:txBody>
      </p:sp>
      <p:sp>
        <p:nvSpPr>
          <p:cNvPr id="3" name="Content Placeholder 2">
            <a:extLst>
              <a:ext uri="{FF2B5EF4-FFF2-40B4-BE49-F238E27FC236}">
                <a16:creationId xmlns:a16="http://schemas.microsoft.com/office/drawing/2014/main" id="{A5F543F9-E655-9504-1320-443FAE086582}"/>
              </a:ext>
            </a:extLst>
          </p:cNvPr>
          <p:cNvSpPr>
            <a:spLocks noGrp="1"/>
          </p:cNvSpPr>
          <p:nvPr>
            <p:ph idx="1"/>
          </p:nvPr>
        </p:nvSpPr>
        <p:spPr/>
        <p:txBody>
          <a:bodyPr>
            <a:noAutofit/>
          </a:bodyPr>
          <a:lstStyle/>
          <a:p>
            <a:pPr lvl="0"/>
            <a:r>
              <a:rPr lang="en-CA" sz="4000" b="0" kern="1200" dirty="0">
                <a:solidFill>
                  <a:schemeClr val="tx1"/>
                </a:solidFill>
                <a:effectLst/>
                <a:latin typeface="+mn-lt"/>
                <a:ea typeface="+mj-ea"/>
                <a:cs typeface="+mj-cs"/>
              </a:rPr>
              <a:t>To oversee the Diocese, the Bishop listens to the clergy and people, develops courses of action with them, and with them, discerns Jesus’ and the Holy Spirit’s leading. </a:t>
            </a:r>
          </a:p>
          <a:p>
            <a:pPr lvl="0"/>
            <a:r>
              <a:rPr lang="en-CA" sz="4000" b="0" kern="1200" dirty="0">
                <a:solidFill>
                  <a:schemeClr val="tx1"/>
                </a:solidFill>
                <a:effectLst/>
                <a:latin typeface="+mn-lt"/>
                <a:ea typeface="+mj-ea"/>
                <a:cs typeface="+mj-cs"/>
              </a:rPr>
              <a:t>In the oversight of the Diocese, </a:t>
            </a:r>
            <a:br>
              <a:rPr lang="en-CA" sz="4000" b="0" kern="1200" dirty="0">
                <a:solidFill>
                  <a:schemeClr val="tx1"/>
                </a:solidFill>
                <a:effectLst/>
                <a:latin typeface="+mn-lt"/>
                <a:ea typeface="+mj-ea"/>
                <a:cs typeface="+mj-cs"/>
              </a:rPr>
            </a:br>
            <a:r>
              <a:rPr lang="en-CA" sz="4000" b="0" kern="1200" dirty="0">
                <a:solidFill>
                  <a:schemeClr val="tx1"/>
                </a:solidFill>
                <a:effectLst/>
                <a:latin typeface="+mn-lt"/>
                <a:ea typeface="+mj-ea"/>
                <a:cs typeface="+mj-cs"/>
              </a:rPr>
              <a:t>the Bishop is guided by scripture, the tradition of the church, and reason.</a:t>
            </a:r>
          </a:p>
        </p:txBody>
      </p:sp>
    </p:spTree>
    <p:extLst>
      <p:ext uri="{BB962C8B-B14F-4D97-AF65-F5344CB8AC3E}">
        <p14:creationId xmlns:p14="http://schemas.microsoft.com/office/powerpoint/2010/main" val="1246218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D6D8-B83F-CDEC-7EEC-69F8670D2C3F}"/>
              </a:ext>
            </a:extLst>
          </p:cNvPr>
          <p:cNvSpPr>
            <a:spLocks noGrp="1"/>
          </p:cNvSpPr>
          <p:nvPr>
            <p:ph type="title"/>
          </p:nvPr>
        </p:nvSpPr>
        <p:spPr/>
        <p:txBody>
          <a:bodyPr/>
          <a:lstStyle/>
          <a:p>
            <a:r>
              <a:rPr lang="en-CA" sz="5400" b="1" i="1" kern="1200" dirty="0">
                <a:solidFill>
                  <a:schemeClr val="tx1"/>
                </a:solidFill>
                <a:effectLst/>
                <a:latin typeface="+mj-lt"/>
                <a:ea typeface="+mj-ea"/>
                <a:cs typeface="+mj-cs"/>
              </a:rPr>
              <a:t>Synodically-governed</a:t>
            </a:r>
            <a:endParaRPr lang="en-CA" dirty="0"/>
          </a:p>
        </p:txBody>
      </p:sp>
      <p:sp>
        <p:nvSpPr>
          <p:cNvPr id="3" name="Content Placeholder 2">
            <a:extLst>
              <a:ext uri="{FF2B5EF4-FFF2-40B4-BE49-F238E27FC236}">
                <a16:creationId xmlns:a16="http://schemas.microsoft.com/office/drawing/2014/main" id="{6909E058-91A6-3EE1-9A9E-A61C919C2348}"/>
              </a:ext>
            </a:extLst>
          </p:cNvPr>
          <p:cNvSpPr>
            <a:spLocks noGrp="1"/>
          </p:cNvSpPr>
          <p:nvPr>
            <p:ph idx="1"/>
          </p:nvPr>
        </p:nvSpPr>
        <p:spPr/>
        <p:txBody>
          <a:bodyPr>
            <a:normAutofit/>
          </a:bodyPr>
          <a:lstStyle/>
          <a:p>
            <a:r>
              <a:rPr lang="en-CA" dirty="0">
                <a:ea typeface="+mj-ea"/>
                <a:cs typeface="+mj-cs"/>
              </a:rPr>
              <a:t>Synod is comprised of 3 houses, Bishop, clergy and people, and for decisions to pass each house must agree.</a:t>
            </a:r>
          </a:p>
          <a:p>
            <a:r>
              <a:rPr lang="en-CA" dirty="0">
                <a:ea typeface="+mj-ea"/>
                <a:cs typeface="+mj-cs"/>
              </a:rPr>
              <a:t>Synod is a legislature.</a:t>
            </a:r>
          </a:p>
          <a:p>
            <a:pPr lvl="0"/>
            <a:r>
              <a:rPr lang="en-CA" b="0" kern="1200" dirty="0">
                <a:solidFill>
                  <a:schemeClr val="tx1"/>
                </a:solidFill>
                <a:effectLst/>
                <a:latin typeface="+mn-lt"/>
                <a:ea typeface="+mj-ea"/>
                <a:cs typeface="+mj-cs"/>
              </a:rPr>
              <a:t>In Algoma, Diocesan Synod meets every 2 years. </a:t>
            </a:r>
          </a:p>
          <a:p>
            <a:pPr lvl="0"/>
            <a:r>
              <a:rPr lang="en-CA" b="0" kern="1200" dirty="0">
                <a:solidFill>
                  <a:schemeClr val="tx1"/>
                </a:solidFill>
                <a:effectLst/>
                <a:latin typeface="+mn-lt"/>
                <a:ea typeface="+mj-ea"/>
                <a:cs typeface="+mj-cs"/>
              </a:rPr>
              <a:t>In the clergy and people, there are tremendous gifts and resources, including financial resources. </a:t>
            </a:r>
            <a:endParaRPr lang="en-CA" dirty="0"/>
          </a:p>
        </p:txBody>
      </p:sp>
    </p:spTree>
    <p:extLst>
      <p:ext uri="{BB962C8B-B14F-4D97-AF65-F5344CB8AC3E}">
        <p14:creationId xmlns:p14="http://schemas.microsoft.com/office/powerpoint/2010/main" val="2482836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117C-CB9B-1C5C-0ABE-CE4D3C3B0FE5}"/>
              </a:ext>
            </a:extLst>
          </p:cNvPr>
          <p:cNvSpPr>
            <a:spLocks noGrp="1"/>
          </p:cNvSpPr>
          <p:nvPr>
            <p:ph type="ctrTitle"/>
          </p:nvPr>
        </p:nvSpPr>
        <p:spPr/>
        <p:txBody>
          <a:bodyPr>
            <a:noAutofit/>
          </a:bodyPr>
          <a:lstStyle/>
          <a:p>
            <a:r>
              <a:rPr lang="en-CA" sz="6600" kern="100"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Why does Algoma need to be led</a:t>
            </a:r>
            <a:br>
              <a:rPr lang="en-CA" sz="6600" kern="100"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br>
            <a:r>
              <a:rPr lang="en-CA" sz="6600" kern="100"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by a local Bishop?</a:t>
            </a:r>
            <a:endParaRPr lang="en-CA" sz="66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6903D29-3568-FAC7-926A-ABCD15B47B6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14270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7CB-4213-FD19-F809-12ADC8B578B1}"/>
              </a:ext>
            </a:extLst>
          </p:cNvPr>
          <p:cNvSpPr>
            <a:spLocks noGrp="1"/>
          </p:cNvSpPr>
          <p:nvPr>
            <p:ph type="title"/>
          </p:nvPr>
        </p:nvSpPr>
        <p:spPr/>
        <p:txBody>
          <a:bodyPr/>
          <a:lstStyle/>
          <a:p>
            <a:r>
              <a:rPr lang="en-US" dirty="0"/>
              <a:t>What are the Alternatives?</a:t>
            </a:r>
            <a:endParaRPr lang="en-CA" dirty="0"/>
          </a:p>
        </p:txBody>
      </p:sp>
      <p:sp>
        <p:nvSpPr>
          <p:cNvPr id="3" name="Content Placeholder 2">
            <a:extLst>
              <a:ext uri="{FF2B5EF4-FFF2-40B4-BE49-F238E27FC236}">
                <a16:creationId xmlns:a16="http://schemas.microsoft.com/office/drawing/2014/main" id="{42DA882D-8AD6-B8C1-BD43-84B67904C695}"/>
              </a:ext>
            </a:extLst>
          </p:cNvPr>
          <p:cNvSpPr>
            <a:spLocks noGrp="1"/>
          </p:cNvSpPr>
          <p:nvPr>
            <p:ph idx="1"/>
          </p:nvPr>
        </p:nvSpPr>
        <p:spPr/>
        <p:txBody>
          <a:bodyPr>
            <a:normAutofit/>
          </a:bodyPr>
          <a:lstStyle/>
          <a:p>
            <a:r>
              <a:rPr lang="en-US" dirty="0"/>
              <a:t>The people of Algoma will always have a bishop.</a:t>
            </a:r>
          </a:p>
          <a:p>
            <a:r>
              <a:rPr lang="en-US" dirty="0"/>
              <a:t>If Algoma cannot fund a bishop, other arrangements will be made, but the Bishop will not reside in Algoma:</a:t>
            </a:r>
          </a:p>
          <a:p>
            <a:pPr lvl="1"/>
            <a:r>
              <a:rPr lang="en-US" dirty="0"/>
              <a:t>as in the case of Moosonee, the Metropolitan may provide oversight temporarily; or</a:t>
            </a:r>
          </a:p>
          <a:p>
            <a:pPr lvl="1"/>
            <a:r>
              <a:rPr lang="en-US" dirty="0"/>
              <a:t>a permanent solution would be the realignment of the Diocese with other dioceses.</a:t>
            </a:r>
            <a:endParaRPr lang="en-CA" dirty="0"/>
          </a:p>
        </p:txBody>
      </p:sp>
    </p:spTree>
    <p:extLst>
      <p:ext uri="{BB962C8B-B14F-4D97-AF65-F5344CB8AC3E}">
        <p14:creationId xmlns:p14="http://schemas.microsoft.com/office/powerpoint/2010/main" val="168108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righ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4C74-54FB-6E55-E7CF-7B552B199DEB}"/>
              </a:ext>
            </a:extLst>
          </p:cNvPr>
          <p:cNvSpPr>
            <a:spLocks noGrp="1"/>
          </p:cNvSpPr>
          <p:nvPr>
            <p:ph type="title"/>
          </p:nvPr>
        </p:nvSpPr>
        <p:spPr/>
        <p:txBody>
          <a:bodyPr/>
          <a:lstStyle/>
          <a:p>
            <a:r>
              <a:rPr lang="en-US" dirty="0"/>
              <a:t>Benefits of a Local Bishop</a:t>
            </a:r>
            <a:endParaRPr lang="en-CA" dirty="0"/>
          </a:p>
        </p:txBody>
      </p:sp>
      <p:sp>
        <p:nvSpPr>
          <p:cNvPr id="3" name="Content Placeholder 2">
            <a:extLst>
              <a:ext uri="{FF2B5EF4-FFF2-40B4-BE49-F238E27FC236}">
                <a16:creationId xmlns:a16="http://schemas.microsoft.com/office/drawing/2014/main" id="{052E40A2-AD98-46B5-FDED-77F46A7635AB}"/>
              </a:ext>
            </a:extLst>
          </p:cNvPr>
          <p:cNvSpPr>
            <a:spLocks noGrp="1"/>
          </p:cNvSpPr>
          <p:nvPr>
            <p:ph idx="1"/>
          </p:nvPr>
        </p:nvSpPr>
        <p:spPr/>
        <p:txBody>
          <a:bodyPr>
            <a:normAutofit/>
          </a:bodyPr>
          <a:lstStyle/>
          <a:p>
            <a:pPr>
              <a:lnSpc>
                <a:spcPct val="100000"/>
              </a:lnSpc>
            </a:pPr>
            <a:r>
              <a:rPr lang="en-US" dirty="0"/>
              <a:t>One with the time and resources to walk alongside congregations, visit deaneries, and strengthen the ties that bind our faith community.</a:t>
            </a:r>
          </a:p>
          <a:p>
            <a:pPr>
              <a:lnSpc>
                <a:spcPct val="100000"/>
              </a:lnSpc>
            </a:pPr>
            <a:r>
              <a:rPr lang="en-US" dirty="0"/>
              <a:t>Understands better the particular context of northern Ontario and more able to speak for the people of this region.</a:t>
            </a:r>
          </a:p>
        </p:txBody>
      </p:sp>
    </p:spTree>
    <p:extLst>
      <p:ext uri="{BB962C8B-B14F-4D97-AF65-F5344CB8AC3E}">
        <p14:creationId xmlns:p14="http://schemas.microsoft.com/office/powerpoint/2010/main" val="1466163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3AB7-634E-E0C0-0869-A3BA9E43E41F}"/>
              </a:ext>
            </a:extLst>
          </p:cNvPr>
          <p:cNvSpPr>
            <a:spLocks noGrp="1"/>
          </p:cNvSpPr>
          <p:nvPr>
            <p:ph type="title"/>
          </p:nvPr>
        </p:nvSpPr>
        <p:spPr/>
        <p:txBody>
          <a:bodyPr/>
          <a:lstStyle/>
          <a:p>
            <a:r>
              <a:rPr lang="en-US" dirty="0"/>
              <a:t>Benefits of a Local Bishop</a:t>
            </a:r>
            <a:endParaRPr lang="en-CA" dirty="0"/>
          </a:p>
        </p:txBody>
      </p:sp>
      <p:sp>
        <p:nvSpPr>
          <p:cNvPr id="3" name="Content Placeholder 2">
            <a:extLst>
              <a:ext uri="{FF2B5EF4-FFF2-40B4-BE49-F238E27FC236}">
                <a16:creationId xmlns:a16="http://schemas.microsoft.com/office/drawing/2014/main" id="{476F1C91-C830-A521-DDDA-7F33EAC3D3C4}"/>
              </a:ext>
            </a:extLst>
          </p:cNvPr>
          <p:cNvSpPr>
            <a:spLocks noGrp="1"/>
          </p:cNvSpPr>
          <p:nvPr>
            <p:ph idx="1"/>
          </p:nvPr>
        </p:nvSpPr>
        <p:spPr/>
        <p:txBody>
          <a:bodyPr/>
          <a:lstStyle/>
          <a:p>
            <a:r>
              <a:rPr lang="en-US" dirty="0"/>
              <a:t>More able to raise up vocations.</a:t>
            </a:r>
          </a:p>
          <a:p>
            <a:r>
              <a:rPr lang="en-US" dirty="0"/>
              <a:t>Better placed to guide parishes through change, foster innovation, and create new opportunities for collaboration.</a:t>
            </a:r>
            <a:endParaRPr lang="en-CA" dirty="0"/>
          </a:p>
        </p:txBody>
      </p:sp>
    </p:spTree>
    <p:extLst>
      <p:ext uri="{BB962C8B-B14F-4D97-AF65-F5344CB8AC3E}">
        <p14:creationId xmlns:p14="http://schemas.microsoft.com/office/powerpoint/2010/main" val="3799005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1A3F-719E-DEC0-3E39-A8871702D66A}"/>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Conclusion</a:t>
            </a:r>
            <a:endParaRPr lang="en-CA" dirty="0"/>
          </a:p>
        </p:txBody>
      </p:sp>
      <p:sp>
        <p:nvSpPr>
          <p:cNvPr id="3" name="Content Placeholder 2">
            <a:extLst>
              <a:ext uri="{FF2B5EF4-FFF2-40B4-BE49-F238E27FC236}">
                <a16:creationId xmlns:a16="http://schemas.microsoft.com/office/drawing/2014/main" id="{9C98630B-9871-8B1A-159F-665953D11E8E}"/>
              </a:ext>
            </a:extLst>
          </p:cNvPr>
          <p:cNvSpPr>
            <a:spLocks noGrp="1"/>
          </p:cNvSpPr>
          <p:nvPr>
            <p:ph idx="1"/>
          </p:nvPr>
        </p:nvSpPr>
        <p:spPr/>
        <p:txBody>
          <a:bodyPr>
            <a:normAutofit fontScale="55000" lnSpcReduction="20000"/>
          </a:bodyPr>
          <a:lstStyle/>
          <a:p>
            <a:pPr lvl="0"/>
            <a:r>
              <a:rPr lang="en-CA" sz="6500" b="0" kern="1200" dirty="0">
                <a:solidFill>
                  <a:schemeClr val="tx1"/>
                </a:solidFill>
                <a:effectLst/>
                <a:ea typeface="+mj-ea"/>
                <a:cs typeface="+mj-cs"/>
              </a:rPr>
              <a:t>The success of this campaign will ensure that: </a:t>
            </a:r>
          </a:p>
          <a:p>
            <a:pPr lvl="1">
              <a:lnSpc>
                <a:spcPct val="128000"/>
              </a:lnSpc>
            </a:pPr>
            <a:r>
              <a:rPr lang="en-CA" sz="5800" dirty="0"/>
              <a:t>the office of the Bishop is funded </a:t>
            </a:r>
          </a:p>
          <a:p>
            <a:pPr lvl="1">
              <a:lnSpc>
                <a:spcPct val="128000"/>
              </a:lnSpc>
            </a:pPr>
            <a:r>
              <a:rPr lang="en-CA" sz="5800" dirty="0"/>
              <a:t>our diocese will be led by a local Bishop</a:t>
            </a:r>
          </a:p>
          <a:p>
            <a:pPr lvl="1">
              <a:lnSpc>
                <a:spcPct val="128000"/>
              </a:lnSpc>
            </a:pPr>
            <a:r>
              <a:rPr lang="en-CA" sz="5800" dirty="0"/>
              <a:t>the Bishop offers episcopal ministry, and </a:t>
            </a:r>
          </a:p>
          <a:p>
            <a:pPr lvl="1">
              <a:lnSpc>
                <a:spcPct val="128000"/>
              </a:lnSpc>
            </a:pPr>
            <a:r>
              <a:rPr lang="en-CA" sz="5800" dirty="0"/>
              <a:t>Anglican ministry is supported in our communities by a Bishop who understands the life of northern Ontario</a:t>
            </a:r>
            <a:r>
              <a:rPr lang="en-CA" sz="5000" b="0" kern="1200" dirty="0">
                <a:solidFill>
                  <a:schemeClr val="tx1"/>
                </a:solidFill>
                <a:effectLst/>
                <a:latin typeface="+mj-lt"/>
                <a:ea typeface="+mj-ea"/>
                <a:cs typeface="+mj-cs"/>
              </a:rPr>
              <a:t>.</a:t>
            </a:r>
          </a:p>
        </p:txBody>
      </p:sp>
    </p:spTree>
    <p:extLst>
      <p:ext uri="{BB962C8B-B14F-4D97-AF65-F5344CB8AC3E}">
        <p14:creationId xmlns:p14="http://schemas.microsoft.com/office/powerpoint/2010/main" val="2306614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A062-768E-7C11-15B9-9ED866421648}"/>
              </a:ext>
            </a:extLst>
          </p:cNvPr>
          <p:cNvSpPr>
            <a:spLocks noGrp="1"/>
          </p:cNvSpPr>
          <p:nvPr>
            <p:ph type="title"/>
          </p:nvPr>
        </p:nvSpPr>
        <p:spPr/>
        <p:txBody>
          <a:bodyPr/>
          <a:lstStyle/>
          <a:p>
            <a:r>
              <a:rPr lang="en-US" b="1" i="1" dirty="0"/>
              <a:t>Discussion</a:t>
            </a:r>
            <a:endParaRPr lang="en-CA" b="1" i="1" dirty="0"/>
          </a:p>
        </p:txBody>
      </p:sp>
      <p:sp>
        <p:nvSpPr>
          <p:cNvPr id="3" name="Content Placeholder 2">
            <a:extLst>
              <a:ext uri="{FF2B5EF4-FFF2-40B4-BE49-F238E27FC236}">
                <a16:creationId xmlns:a16="http://schemas.microsoft.com/office/drawing/2014/main" id="{E3EFA5BE-B563-3479-4D6E-F112980E1C7D}"/>
              </a:ext>
            </a:extLst>
          </p:cNvPr>
          <p:cNvSpPr>
            <a:spLocks noGrp="1"/>
          </p:cNvSpPr>
          <p:nvPr>
            <p:ph idx="1"/>
          </p:nvPr>
        </p:nvSpPr>
        <p:spPr/>
        <p:txBody>
          <a:bodyPr>
            <a:normAutofit/>
          </a:bodyPr>
          <a:lstStyle/>
          <a:p>
            <a:pPr>
              <a:spcAft>
                <a:spcPts val="2400"/>
              </a:spcAft>
            </a:pPr>
            <a:r>
              <a:rPr lang="en-US" sz="4800" dirty="0"/>
              <a:t>What did you learn about the Bishop?</a:t>
            </a:r>
          </a:p>
          <a:p>
            <a:pPr>
              <a:spcAft>
                <a:spcPts val="2400"/>
              </a:spcAft>
            </a:pPr>
            <a:r>
              <a:rPr lang="en-US" sz="4800" dirty="0"/>
              <a:t>Is it important to retain a local Bishop? If so, why?</a:t>
            </a:r>
          </a:p>
          <a:p>
            <a:pPr>
              <a:spcAft>
                <a:spcPts val="2400"/>
              </a:spcAft>
            </a:pPr>
            <a:r>
              <a:rPr lang="en-US" sz="4800" dirty="0"/>
              <a:t>Have you experienced the ministry of the Bishop?</a:t>
            </a:r>
            <a:endParaRPr lang="en-CA" sz="4800" dirty="0"/>
          </a:p>
        </p:txBody>
      </p:sp>
    </p:spTree>
    <p:extLst>
      <p:ext uri="{BB962C8B-B14F-4D97-AF65-F5344CB8AC3E}">
        <p14:creationId xmlns:p14="http://schemas.microsoft.com/office/powerpoint/2010/main" val="30759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1815-CFB7-8C3C-B6AB-CF69F260C809}"/>
              </a:ext>
            </a:extLst>
          </p:cNvPr>
          <p:cNvSpPr>
            <a:spLocks noGrp="1"/>
          </p:cNvSpPr>
          <p:nvPr>
            <p:ph type="title"/>
          </p:nvPr>
        </p:nvSpPr>
        <p:spPr/>
        <p:txBody>
          <a:bodyPr/>
          <a:lstStyle/>
          <a:p>
            <a:r>
              <a:rPr lang="en-CA" dirty="0" err="1"/>
              <a:t>Episcopas</a:t>
            </a:r>
            <a:endParaRPr lang="en-CA" dirty="0"/>
          </a:p>
        </p:txBody>
      </p:sp>
      <p:sp>
        <p:nvSpPr>
          <p:cNvPr id="3" name="Content Placeholder 2">
            <a:extLst>
              <a:ext uri="{FF2B5EF4-FFF2-40B4-BE49-F238E27FC236}">
                <a16:creationId xmlns:a16="http://schemas.microsoft.com/office/drawing/2014/main" id="{467BD9B9-F34D-41A5-AAAB-694917924629}"/>
              </a:ext>
            </a:extLst>
          </p:cNvPr>
          <p:cNvSpPr>
            <a:spLocks noGrp="1"/>
          </p:cNvSpPr>
          <p:nvPr>
            <p:ph idx="1"/>
          </p:nvPr>
        </p:nvSpPr>
        <p:spPr/>
        <p:txBody>
          <a:bodyPr/>
          <a:lstStyle/>
          <a:p>
            <a:r>
              <a:rPr lang="en-CA" dirty="0"/>
              <a:t>Greek New Testament word for overseer, </a:t>
            </a:r>
            <a:br>
              <a:rPr lang="en-CA" dirty="0"/>
            </a:br>
            <a:r>
              <a:rPr lang="en-CA" dirty="0"/>
              <a:t>from which we derive episcopal and bishop.</a:t>
            </a:r>
          </a:p>
          <a:p>
            <a:r>
              <a:rPr lang="en-CA" dirty="0"/>
              <a:t>In the NRSV version of the Bible, it is translated as overseer, bishop, guardian.</a:t>
            </a:r>
          </a:p>
        </p:txBody>
      </p:sp>
    </p:spTree>
    <p:extLst>
      <p:ext uri="{BB962C8B-B14F-4D97-AF65-F5344CB8AC3E}">
        <p14:creationId xmlns:p14="http://schemas.microsoft.com/office/powerpoint/2010/main" val="156976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550C-6A6B-B164-8739-96796ED0F50F}"/>
              </a:ext>
            </a:extLst>
          </p:cNvPr>
          <p:cNvSpPr>
            <a:spLocks noGrp="1"/>
          </p:cNvSpPr>
          <p:nvPr>
            <p:ph type="title"/>
          </p:nvPr>
        </p:nvSpPr>
        <p:spPr/>
        <p:txBody>
          <a:bodyPr/>
          <a:lstStyle/>
          <a:p>
            <a:pPr lvl="0"/>
            <a:r>
              <a:rPr lang="en-CA" b="1" i="1" dirty="0"/>
              <a:t>For More Information</a:t>
            </a:r>
          </a:p>
        </p:txBody>
      </p:sp>
      <p:pic>
        <p:nvPicPr>
          <p:cNvPr id="5" name="Content Placeholder 4" descr="A person and a child posing for a picture&#10;&#10;AI-generated content may be incorrect.">
            <a:extLst>
              <a:ext uri="{FF2B5EF4-FFF2-40B4-BE49-F238E27FC236}">
                <a16:creationId xmlns:a16="http://schemas.microsoft.com/office/drawing/2014/main" id="{ED7070B6-94E6-5AC7-D049-C2766CA392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4960" y="377639"/>
            <a:ext cx="2987040" cy="6480361"/>
          </a:xfrm>
        </p:spPr>
      </p:pic>
      <p:sp>
        <p:nvSpPr>
          <p:cNvPr id="3" name="Text Placeholder 2">
            <a:extLst>
              <a:ext uri="{FF2B5EF4-FFF2-40B4-BE49-F238E27FC236}">
                <a16:creationId xmlns:a16="http://schemas.microsoft.com/office/drawing/2014/main" id="{43B228CC-6836-D1A2-5A2D-B06DE7EA8B82}"/>
              </a:ext>
            </a:extLst>
          </p:cNvPr>
          <p:cNvSpPr>
            <a:spLocks noGrp="1"/>
          </p:cNvSpPr>
          <p:nvPr>
            <p:ph type="body" idx="4294967295"/>
          </p:nvPr>
        </p:nvSpPr>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lang="en-CA" sz="5400" kern="12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rPr>
              <a:t>www.anneslegacyfund.ca </a:t>
            </a:r>
          </a:p>
          <a:p>
            <a:pPr marL="685800" marR="0" lvl="1" indent="-228600" algn="l" defTabSz="914400" rtl="0" eaLnBrk="1" fontAlgn="auto" latinLnBrk="0" hangingPunct="1">
              <a:lnSpc>
                <a:spcPct val="90000"/>
              </a:lnSpc>
              <a:spcBef>
                <a:spcPts val="1000"/>
              </a:spcBef>
              <a:spcAft>
                <a:spcPts val="0"/>
              </a:spcAft>
              <a:buClrTx/>
              <a:buSzTx/>
              <a:tabLst/>
              <a:defRPr/>
            </a:pPr>
            <a:r>
              <a:rPr lang="en-CA" sz="3200" dirty="0"/>
              <a:t>d</a:t>
            </a:r>
            <a:r>
              <a:rPr lang="en-CA" sz="3200" kern="12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rPr>
              <a:t>onation page</a:t>
            </a:r>
          </a:p>
          <a:p>
            <a:pPr marL="685800" marR="0" lvl="1" indent="-228600" algn="l" defTabSz="914400" rtl="0" eaLnBrk="1" fontAlgn="auto" latinLnBrk="0" hangingPunct="1">
              <a:lnSpc>
                <a:spcPct val="90000"/>
              </a:lnSpc>
              <a:spcBef>
                <a:spcPts val="1000"/>
              </a:spcBef>
              <a:spcAft>
                <a:spcPts val="0"/>
              </a:spcAft>
              <a:buClrTx/>
              <a:buSzTx/>
              <a:tabLst/>
              <a:defRPr/>
            </a:pPr>
            <a:r>
              <a:rPr lang="en-CA" sz="3200" dirty="0"/>
              <a:t>i</a:t>
            </a:r>
            <a:r>
              <a:rPr lang="en-CA" sz="3200" kern="12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rPr>
              <a:t>nformation</a:t>
            </a:r>
          </a:p>
          <a:p>
            <a:pPr marL="685800" marR="0" lvl="1" indent="-228600" algn="l" defTabSz="914400" rtl="0" eaLnBrk="1" fontAlgn="auto" latinLnBrk="0" hangingPunct="1">
              <a:lnSpc>
                <a:spcPct val="90000"/>
              </a:lnSpc>
              <a:spcBef>
                <a:spcPts val="1000"/>
              </a:spcBef>
              <a:spcAft>
                <a:spcPts val="0"/>
              </a:spcAft>
              <a:buClrTx/>
              <a:buSzTx/>
              <a:tabLst/>
              <a:defRPr/>
            </a:pPr>
            <a:r>
              <a:rPr lang="en-CA" sz="3200" dirty="0"/>
              <a:t>downloadable resources</a:t>
            </a:r>
          </a:p>
          <a:p>
            <a:pPr marL="457200" marR="0" lvl="1" indent="0" algn="l" defTabSz="914400" rtl="0" eaLnBrk="1" fontAlgn="auto" latinLnBrk="0" hangingPunct="1">
              <a:lnSpc>
                <a:spcPct val="90000"/>
              </a:lnSpc>
              <a:spcBef>
                <a:spcPts val="1000"/>
              </a:spcBef>
              <a:spcAft>
                <a:spcPts val="0"/>
              </a:spcAft>
              <a:buClrTx/>
              <a:buSzTx/>
              <a:buNone/>
              <a:tabLst/>
              <a:defRPr/>
            </a:pPr>
            <a:endParaRPr lang="en-CA" sz="3200" kern="12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lang="en-CA" sz="3600" kern="12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mn-lt"/>
                <a:ea typeface="+mn-ea"/>
                <a:cs typeface="+mn-cs"/>
              </a:rPr>
              <a:t>anneslegacyfund@dioceseofalgoma.com</a:t>
            </a:r>
          </a:p>
          <a:p>
            <a:endParaRPr lang="en-CA" dirty="0"/>
          </a:p>
        </p:txBody>
      </p:sp>
    </p:spTree>
    <p:extLst>
      <p:ext uri="{BB962C8B-B14F-4D97-AF65-F5344CB8AC3E}">
        <p14:creationId xmlns:p14="http://schemas.microsoft.com/office/powerpoint/2010/main" val="11534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E82F-84C2-078F-3365-40C0DE4974EC}"/>
              </a:ext>
            </a:extLst>
          </p:cNvPr>
          <p:cNvSpPr>
            <a:spLocks noGrp="1"/>
          </p:cNvSpPr>
          <p:nvPr>
            <p:ph type="title"/>
          </p:nvPr>
        </p:nvSpPr>
        <p:spPr/>
        <p:txBody>
          <a:bodyPr/>
          <a:lstStyle/>
          <a:p>
            <a:r>
              <a:rPr lang="en-CA" dirty="0"/>
              <a:t>Acts 1:20</a:t>
            </a:r>
          </a:p>
        </p:txBody>
      </p:sp>
      <p:sp>
        <p:nvSpPr>
          <p:cNvPr id="3" name="Content Placeholder 2">
            <a:extLst>
              <a:ext uri="{FF2B5EF4-FFF2-40B4-BE49-F238E27FC236}">
                <a16:creationId xmlns:a16="http://schemas.microsoft.com/office/drawing/2014/main" id="{2251AB5F-E734-5412-D0E9-FBA76F6E17A1}"/>
              </a:ext>
            </a:extLst>
          </p:cNvPr>
          <p:cNvSpPr>
            <a:spLocks noGrp="1"/>
          </p:cNvSpPr>
          <p:nvPr>
            <p:ph idx="1"/>
          </p:nvPr>
        </p:nvSpPr>
        <p:spPr/>
        <p:txBody>
          <a:bodyPr/>
          <a:lstStyle/>
          <a:p>
            <a:pPr marL="0" indent="0">
              <a:buNone/>
            </a:pPr>
            <a:r>
              <a:rPr lang="en-CA" dirty="0"/>
              <a:t>In reference to Matthias being chosen to replace Judas,</a:t>
            </a:r>
          </a:p>
          <a:p>
            <a:pPr marL="0" indent="0" algn="ctr">
              <a:buNone/>
            </a:pPr>
            <a:r>
              <a:rPr lang="en-CA" dirty="0"/>
              <a:t>“Let another take his position of </a:t>
            </a:r>
            <a:r>
              <a:rPr lang="en-CA" u="sng" dirty="0"/>
              <a:t>overseer</a:t>
            </a:r>
            <a:r>
              <a:rPr lang="en-CA" dirty="0"/>
              <a:t>”. </a:t>
            </a:r>
          </a:p>
          <a:p>
            <a:pPr marL="0" indent="0">
              <a:buNone/>
            </a:pPr>
            <a:r>
              <a:rPr lang="en-CA" dirty="0"/>
              <a:t>Psalm 109:8 is quoted (remember NT quotes from Septuagint).</a:t>
            </a:r>
          </a:p>
          <a:p>
            <a:endParaRPr lang="en-CA" dirty="0"/>
          </a:p>
        </p:txBody>
      </p:sp>
    </p:spTree>
    <p:extLst>
      <p:ext uri="{BB962C8B-B14F-4D97-AF65-F5344CB8AC3E}">
        <p14:creationId xmlns:p14="http://schemas.microsoft.com/office/powerpoint/2010/main" val="136609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A01F-1E28-7CCE-E242-1E5449CD4FE0}"/>
              </a:ext>
            </a:extLst>
          </p:cNvPr>
          <p:cNvSpPr>
            <a:spLocks noGrp="1"/>
          </p:cNvSpPr>
          <p:nvPr>
            <p:ph type="title"/>
          </p:nvPr>
        </p:nvSpPr>
        <p:spPr/>
        <p:txBody>
          <a:bodyPr/>
          <a:lstStyle/>
          <a:p>
            <a:r>
              <a:rPr lang="en-CA" dirty="0"/>
              <a:t>Philippians 1:1</a:t>
            </a:r>
          </a:p>
        </p:txBody>
      </p:sp>
      <p:sp>
        <p:nvSpPr>
          <p:cNvPr id="3" name="Content Placeholder 2">
            <a:extLst>
              <a:ext uri="{FF2B5EF4-FFF2-40B4-BE49-F238E27FC236}">
                <a16:creationId xmlns:a16="http://schemas.microsoft.com/office/drawing/2014/main" id="{4D7071C2-F740-87F8-354A-67B11E25DF46}"/>
              </a:ext>
            </a:extLst>
          </p:cNvPr>
          <p:cNvSpPr>
            <a:spLocks noGrp="1"/>
          </p:cNvSpPr>
          <p:nvPr>
            <p:ph idx="1"/>
          </p:nvPr>
        </p:nvSpPr>
        <p:spPr/>
        <p:txBody>
          <a:bodyPr/>
          <a:lstStyle/>
          <a:p>
            <a:pPr marL="0" indent="0">
              <a:buNone/>
            </a:pPr>
            <a:r>
              <a:rPr lang="en-CA" dirty="0"/>
              <a:t>Paul and Timothy, servants of Christ Jesus.</a:t>
            </a:r>
          </a:p>
          <a:p>
            <a:pPr marL="0" indent="0">
              <a:buNone/>
            </a:pPr>
            <a:r>
              <a:rPr lang="en-CA" dirty="0"/>
              <a:t>To all the saints in Christ Jesus,</a:t>
            </a:r>
            <a:r>
              <a:rPr lang="en-CA" baseline="0" dirty="0"/>
              <a:t> who are in Philippi with the </a:t>
            </a:r>
            <a:r>
              <a:rPr lang="en-CA" u="sng" baseline="0" dirty="0"/>
              <a:t>bishops</a:t>
            </a:r>
            <a:r>
              <a:rPr lang="en-CA" baseline="0" dirty="0"/>
              <a:t> and deacons</a:t>
            </a:r>
            <a:endParaRPr lang="en-CA" dirty="0"/>
          </a:p>
        </p:txBody>
      </p:sp>
    </p:spTree>
    <p:extLst>
      <p:ext uri="{BB962C8B-B14F-4D97-AF65-F5344CB8AC3E}">
        <p14:creationId xmlns:p14="http://schemas.microsoft.com/office/powerpoint/2010/main" val="83552980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1430</TotalTime>
  <Words>3879</Words>
  <Application>Microsoft Office PowerPoint</Application>
  <PresentationFormat>Widescreen</PresentationFormat>
  <Paragraphs>339</Paragraphs>
  <Slides>70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Avenir</vt:lpstr>
      <vt:lpstr>Calibri</vt:lpstr>
      <vt:lpstr>Corbel</vt:lpstr>
      <vt:lpstr>Symbol</vt:lpstr>
      <vt:lpstr>Times New Roman</vt:lpstr>
      <vt:lpstr>Depth</vt:lpstr>
      <vt:lpstr>Diocesan Synod Presentation</vt:lpstr>
      <vt:lpstr>Attendance and Offerings Declining</vt:lpstr>
      <vt:lpstr>Campaign Goal</vt:lpstr>
      <vt:lpstr>Office of the Bishop</vt:lpstr>
      <vt:lpstr>Episcopal Origins</vt:lpstr>
      <vt:lpstr>Early Church</vt:lpstr>
      <vt:lpstr>Episcopas</vt:lpstr>
      <vt:lpstr>Acts 1:20</vt:lpstr>
      <vt:lpstr>Philippians 1:1</vt:lpstr>
      <vt:lpstr>Titus 1:7-9</vt:lpstr>
      <vt:lpstr>St. Ignatius</vt:lpstr>
      <vt:lpstr>Letters of Ignatius: Smyrnaeans</vt:lpstr>
      <vt:lpstr>Key Definitions &amp; Terms</vt:lpstr>
      <vt:lpstr>Terms for a Bishop</vt:lpstr>
      <vt:lpstr>Province</vt:lpstr>
      <vt:lpstr>The Jurisdiction of the Provincial Synod of Ontario </vt:lpstr>
      <vt:lpstr>The Jurisdiction of the Provincial Synod of Ontario </vt:lpstr>
      <vt:lpstr>Episcopal Origins</vt:lpstr>
      <vt:lpstr>Missionary Societies</vt:lpstr>
      <vt:lpstr>The Church of England in Canada</vt:lpstr>
      <vt:lpstr>The Church of England in Canada</vt:lpstr>
      <vt:lpstr>Establishing Diocesan Synod</vt:lpstr>
      <vt:lpstr>Establishing Diocesan Synod</vt:lpstr>
      <vt:lpstr>Establishing New Dioceses</vt:lpstr>
      <vt:lpstr>Establishing New Dioceses</vt:lpstr>
      <vt:lpstr>PowerPoint Presentation</vt:lpstr>
      <vt:lpstr>What are the Roles of  the Bishop?</vt:lpstr>
      <vt:lpstr>How People Experience the Bishop?</vt:lpstr>
      <vt:lpstr>PowerPoint Presentation</vt:lpstr>
      <vt:lpstr>How People Experience the Bishop?</vt:lpstr>
      <vt:lpstr>How People Experience the Bishop?</vt:lpstr>
      <vt:lpstr>PowerPoint Presentation</vt:lpstr>
      <vt:lpstr>How People Experience the Bishop?</vt:lpstr>
      <vt:lpstr>PowerPoint Presentation</vt:lpstr>
      <vt:lpstr>How People Experience the Bishop?</vt:lpstr>
      <vt:lpstr>Roles understood from People’s Experience</vt:lpstr>
      <vt:lpstr>Prayer and Study</vt:lpstr>
      <vt:lpstr>Work in the Province</vt:lpstr>
      <vt:lpstr>PowerPoint Presentation</vt:lpstr>
      <vt:lpstr>Work in the National Church and Anglican Communion</vt:lpstr>
      <vt:lpstr>Work in the National Church and Anglican Communion</vt:lpstr>
      <vt:lpstr>What are the Roles of  the Bishop?</vt:lpstr>
      <vt:lpstr>The Ordination of a Bishop,  the Examination</vt:lpstr>
      <vt:lpstr>The Ordination of a Bishop,  the Examination</vt:lpstr>
      <vt:lpstr>The Ordination of a Bishop,  the Examination</vt:lpstr>
      <vt:lpstr>Guard the faith, unity, and  discipline of the Church</vt:lpstr>
      <vt:lpstr>Continuity - Successor of the Apostles</vt:lpstr>
      <vt:lpstr>Teacher and Defender of the Faith</vt:lpstr>
      <vt:lpstr>Teacher and Defender of the Faith</vt:lpstr>
      <vt:lpstr>Provide for the  Administration of the  Sacraments of the New Covenant</vt:lpstr>
      <vt:lpstr>Provide for the Administration of the Sacraments of the New Covenant</vt:lpstr>
      <vt:lpstr>Ordain Priests and Deacons,  and to Join in Ordaining Bishops</vt:lpstr>
      <vt:lpstr>Raising Up Vocations</vt:lpstr>
      <vt:lpstr>Raising Up Vocations</vt:lpstr>
      <vt:lpstr>Be in all things a faithful  pastor and wholesome  example for the entire flock of Christ</vt:lpstr>
      <vt:lpstr>Care for Congregations</vt:lpstr>
      <vt:lpstr>Care for Congregations</vt:lpstr>
      <vt:lpstr>With your fellow bishops  you will share in the leadership of  the Church throughout the world</vt:lpstr>
      <vt:lpstr>Continuity - Instrument of Unity</vt:lpstr>
      <vt:lpstr>Continuity - Instrument of Unity</vt:lpstr>
      <vt:lpstr>PowerPoint Presentation</vt:lpstr>
      <vt:lpstr>Episcopally-led</vt:lpstr>
      <vt:lpstr>Synodically-governed</vt:lpstr>
      <vt:lpstr>Why does Algoma need to be led by a local Bishop?</vt:lpstr>
      <vt:lpstr>What are the Alternatives?</vt:lpstr>
      <vt:lpstr>Benefits of a Local Bishop</vt:lpstr>
      <vt:lpstr>Benefits of a Local Bishop</vt:lpstr>
      <vt:lpstr>Conclusion</vt:lpstr>
      <vt:lpstr>Discussion</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Swayze</dc:creator>
  <cp:lastModifiedBy>Ed Swayze</cp:lastModifiedBy>
  <cp:revision>127</cp:revision>
  <dcterms:created xsi:type="dcterms:W3CDTF">2024-02-20T20:59:06Z</dcterms:created>
  <dcterms:modified xsi:type="dcterms:W3CDTF">2025-04-30T03:14:10Z</dcterms:modified>
</cp:coreProperties>
</file>